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y="5143500" cx="9144000"/>
  <p:notesSz cx="6858000" cy="9144000"/>
  <p:embeddedFontLst>
    <p:embeddedFont>
      <p:font typeface="IBM Plex Sans"/>
      <p:regular r:id="rId108"/>
      <p:bold r:id="rId109"/>
      <p:italic r:id="rId110"/>
      <p:boldItalic r:id="rId111"/>
    </p:embeddedFont>
    <p:embeddedFont>
      <p:font typeface="IBM Plex Serif SemiBold"/>
      <p:regular r:id="rId112"/>
      <p:bold r:id="rId113"/>
      <p:italic r:id="rId114"/>
      <p:boldItalic r:id="rId115"/>
    </p:embeddedFont>
    <p:embeddedFont>
      <p:font typeface="IBM Plex Serif"/>
      <p:regular r:id="rId116"/>
      <p:bold r:id="rId117"/>
      <p:italic r:id="rId118"/>
      <p:boldItalic r:id="rId119"/>
    </p:embeddedFont>
    <p:embeddedFont>
      <p:font typeface="IBM Plex Sans Medium"/>
      <p:regular r:id="rId120"/>
      <p:bold r:id="rId121"/>
      <p:italic r:id="rId122"/>
      <p:boldItalic r:id="rId123"/>
    </p:embeddedFont>
    <p:embeddedFont>
      <p:font typeface="IBM Plex Serif Medium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6">
          <p15:clr>
            <a:srgbClr val="747775"/>
          </p15:clr>
        </p15:guide>
        <p15:guide id="2" orient="horz" pos="13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6"/>
        <p:guide pos="13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IBMPlexSans-bold.fntdata"/><Relationship Id="rId108" Type="http://schemas.openxmlformats.org/officeDocument/2006/relationships/font" Target="fonts/IBMPlexSans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7" Type="http://schemas.openxmlformats.org/officeDocument/2006/relationships/font" Target="fonts/IBMPlexSerifMedium-boldItalic.fntdata"/><Relationship Id="rId126" Type="http://schemas.openxmlformats.org/officeDocument/2006/relationships/font" Target="fonts/IBMPlexSerifMedium-italic.fntdata"/><Relationship Id="rId26" Type="http://schemas.openxmlformats.org/officeDocument/2006/relationships/slide" Target="slides/slide21.xml"/><Relationship Id="rId121" Type="http://schemas.openxmlformats.org/officeDocument/2006/relationships/font" Target="fonts/IBMPlexSansMedium-bold.fntdata"/><Relationship Id="rId25" Type="http://schemas.openxmlformats.org/officeDocument/2006/relationships/slide" Target="slides/slide20.xml"/><Relationship Id="rId120" Type="http://schemas.openxmlformats.org/officeDocument/2006/relationships/font" Target="fonts/IBMPlexSansMedium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IBMPlexSerifMedium-bold.fntdata"/><Relationship Id="rId29" Type="http://schemas.openxmlformats.org/officeDocument/2006/relationships/slide" Target="slides/slide24.xml"/><Relationship Id="rId124" Type="http://schemas.openxmlformats.org/officeDocument/2006/relationships/font" Target="fonts/IBMPlexSerifMedium-regular.fntdata"/><Relationship Id="rId123" Type="http://schemas.openxmlformats.org/officeDocument/2006/relationships/font" Target="fonts/IBMPlexSansMedium-boldItalic.fntdata"/><Relationship Id="rId122" Type="http://schemas.openxmlformats.org/officeDocument/2006/relationships/font" Target="fonts/IBMPlexSansMedium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IBMPlexSerif-italic.fntdata"/><Relationship Id="rId117" Type="http://schemas.openxmlformats.org/officeDocument/2006/relationships/font" Target="fonts/IBMPlexSerif-bold.fntdata"/><Relationship Id="rId116" Type="http://schemas.openxmlformats.org/officeDocument/2006/relationships/font" Target="fonts/IBMPlexSerif-regular.fntdata"/><Relationship Id="rId115" Type="http://schemas.openxmlformats.org/officeDocument/2006/relationships/font" Target="fonts/IBMPlexSerifSemiBold-boldItalic.fntdata"/><Relationship Id="rId119" Type="http://schemas.openxmlformats.org/officeDocument/2006/relationships/font" Target="fonts/IBMPlexSerif-boldItalic.fntdata"/><Relationship Id="rId15" Type="http://schemas.openxmlformats.org/officeDocument/2006/relationships/slide" Target="slides/slide10.xml"/><Relationship Id="rId110" Type="http://schemas.openxmlformats.org/officeDocument/2006/relationships/font" Target="fonts/IBMPlexSans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IBMPlexSerifSemiBold-italic.fntdata"/><Relationship Id="rId18" Type="http://schemas.openxmlformats.org/officeDocument/2006/relationships/slide" Target="slides/slide13.xml"/><Relationship Id="rId113" Type="http://schemas.openxmlformats.org/officeDocument/2006/relationships/font" Target="fonts/IBMPlexSerifSemiBold-bold.fntdata"/><Relationship Id="rId112" Type="http://schemas.openxmlformats.org/officeDocument/2006/relationships/font" Target="fonts/IBMPlexSerifSemiBold-regular.fntdata"/><Relationship Id="rId111" Type="http://schemas.openxmlformats.org/officeDocument/2006/relationships/font" Target="fonts/IBMPlexSans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219f6b47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219f6b47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c219f6b47d_0_20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2c219f6b47d_0_20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c219f6b47d_0_1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c219f6b47d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c2d801c5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c2d801c5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219f6b47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219f6b47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219f6b47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219f6b47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219f6b47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219f6b47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219f6b47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219f6b47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219f6b47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219f6b47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219f6b47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219f6b47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19f6b47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219f6b47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219f6b47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219f6b47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219f6b47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219f6b47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219f6b4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219f6b4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219f6b47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219f6b47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219f6b47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219f6b47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219f6b47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219f6b47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219f6b47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219f6b47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219f6b47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219f6b47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219f6b47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219f6b47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219f6b47d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219f6b47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219f6b47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219f6b47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219f6b47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c219f6b47d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219f6b47d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c219f6b47d_0_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219f6b47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219f6b4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19f6b47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c219f6b47d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219f6b47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c219f6b47d_0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219f6b47d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c219f6b47d_0_3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219f6b47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c219f6b47d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219f6b47d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219f6b47d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219f6b47d_0_1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c219f6b47d_0_19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219f6b47d_0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c219f6b47d_0_19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219f6b47d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c219f6b47d_0_19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219f6b47d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c219f6b47d_0_19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219f6b47d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219f6b47d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219f6b47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219f6b47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219f6b47d_0_2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c219f6b47d_0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219f6b47d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219f6b47d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219f6b47d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219f6b47d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219f6b47d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219f6b47d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219f6b47d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219f6b47d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219f6b47d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219f6b47d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219f6b47d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219f6b47d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219f6b47d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219f6b47d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219f6b47d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219f6b47d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219f6b47d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219f6b47d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219f6b47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219f6b47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219f6b47d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c219f6b47d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219f6b47d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219f6b47d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219f6b47d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c219f6b47d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219f6b47d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219f6b47d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219f6b47d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219f6b47d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219f6b47d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c219f6b47d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219f6b47d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c219f6b47d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219f6b47d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219f6b47d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219f6b47d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219f6b47d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c219f6b47d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c219f6b47d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219f6b47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c219f6b47d_0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219f6b47d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c219f6b47d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c219f6b47d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c219f6b47d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219f6b47d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219f6b47d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219f6b47d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219f6b47d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c219f6b47d_0_2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c219f6b47d_0_2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c219f6b47d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c219f6b47d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219f6b47d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c219f6b47d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c219f6b47d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c219f6b47d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219f6b47d_0_2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c219f6b47d_0_2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c219f6b47d_0_1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2c219f6b47d_0_1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219f6b47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c219f6b47d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c219f6b47d_0_1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c219f6b47d_0_1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c219f6b47d_0_1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c219f6b47d_0_1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219f6b47d_0_1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c219f6b47d_0_1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c219f6b47d_0_1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2c219f6b47d_0_1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c219f6b47d_0_14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c219f6b47d_0_1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c219f6b47d_0_1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c219f6b47d_0_1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c219f6b47d_0_1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c219f6b47d_0_14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c219f6b47d_0_1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c219f6b47d_0_1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c219f6b47d_0_1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2c219f6b47d_0_1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c219f6b47d_0_1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2c219f6b47d_0_1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219f6b47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c219f6b47d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c219f6b47d_0_1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c219f6b47d_0_1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c219f6b47d_0_1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c219f6b47d_0_1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c219f6b47d_0_1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2c219f6b47d_0_15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219f6b47d_0_1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c219f6b47d_0_15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219f6b47d_0_15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c219f6b47d_0_1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c219f6b47d_0_15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2c219f6b47d_0_15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c219f6b47d_0_1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c219f6b47d_0_15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c219f6b47d_0_15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2c219f6b47d_0_15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219f6b47d_0_1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2c219f6b47d_0_15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c219f6b47d_0_1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2c219f6b47d_0_1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219f6b47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219f6b47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c219f6b47d_0_15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2c219f6b47d_0_1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c219f6b47d_0_1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c219f6b47d_0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c219f6b47d_0_1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2c219f6b47d_0_1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c219f6b47d_0_1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2c219f6b47d_0_1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219f6b47d_0_1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2c219f6b47d_0_1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c219f6b47d_0_1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2c219f6b47d_0_1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c219f6b47d_0_16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2c219f6b47d_0_1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c219f6b47d_0_16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2c219f6b47d_0_16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c219f6b47d_0_16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2c219f6b47d_0_16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c219f6b47d_0_1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2c219f6b47d_0_1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 type="title">
  <p:cSld name="TITLE">
    <p:bg>
      <p:bgPr>
        <a:solidFill>
          <a:srgbClr val="006E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744575"/>
            <a:ext cx="634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negative">
  <p:cSld name="TITLE_AND_BODY_1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7550" y="4568875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672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" name="Google Shape;2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9640" y="4572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006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Medium"/>
              <a:buNone/>
              <a:defRPr sz="2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udlbook.github.io/udlbook/" TargetMode="External"/><Relationship Id="rId4" Type="http://schemas.openxmlformats.org/officeDocument/2006/relationships/hyperlink" Target="http://cs231n.stanford.edu/" TargetMode="External"/><Relationship Id="rId5" Type="http://schemas.openxmlformats.org/officeDocument/2006/relationships/hyperlink" Target="https://atcold.github.io/NYU-DLSP21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hyperlink" Target="mailto:florin.gogianu@gmail.com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mml-book.github.io/" TargetMode="External"/><Relationship Id="rId4" Type="http://schemas.openxmlformats.org/officeDocument/2006/relationships/hyperlink" Target="https://www.microsoft.com/en-us/research/uploads/prod/2006/01/Bishop-Pattern-Recognition-and-Machine-Learning-2006.pdf" TargetMode="External"/><Relationship Id="rId5" Type="http://schemas.openxmlformats.org/officeDocument/2006/relationships/hyperlink" Target="https://github.com/cybertronai/gradient-checkpointing" TargetMode="External"/><Relationship Id="rId6" Type="http://schemas.openxmlformats.org/officeDocument/2006/relationships/hyperlink" Target="https://arxiv.org/abs/1803.05407" TargetMode="External"/><Relationship Id="rId7" Type="http://schemas.openxmlformats.org/officeDocument/2006/relationships/hyperlink" Target="https://arxiv.org/abs/2102.10472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udlbook.github.io/udlbook/" TargetMode="External"/><Relationship Id="rId4" Type="http://schemas.openxmlformats.org/officeDocument/2006/relationships/hyperlink" Target="https://www.cs.toronto.edu/~hinton/absps/NatureDeepReview.pdf" TargetMode="External"/><Relationship Id="rId5" Type="http://schemas.openxmlformats.org/officeDocument/2006/relationships/hyperlink" Target="https://distill.pub/2017/momentu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48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5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Relationship Id="rId6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8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Relationship Id="rId4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Relationship Id="rId4" Type="http://schemas.openxmlformats.org/officeDocument/2006/relationships/image" Target="../media/image8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Relationship Id="rId5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9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Relationship Id="rId5" Type="http://schemas.openxmlformats.org/officeDocument/2006/relationships/image" Target="../media/image78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8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8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8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2.png"/><Relationship Id="rId4" Type="http://schemas.openxmlformats.org/officeDocument/2006/relationships/image" Target="../media/image108.png"/><Relationship Id="rId5" Type="http://schemas.openxmlformats.org/officeDocument/2006/relationships/image" Target="../media/image94.png"/><Relationship Id="rId6" Type="http://schemas.openxmlformats.org/officeDocument/2006/relationships/image" Target="../media/image10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5" Type="http://schemas.openxmlformats.org/officeDocument/2006/relationships/image" Target="../media/image101.png"/><Relationship Id="rId6" Type="http://schemas.openxmlformats.org/officeDocument/2006/relationships/image" Target="../media/image9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7.png"/><Relationship Id="rId4" Type="http://schemas.openxmlformats.org/officeDocument/2006/relationships/hyperlink" Target="https://distill.pub/2017/momentum/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4.png"/><Relationship Id="rId4" Type="http://schemas.openxmlformats.org/officeDocument/2006/relationships/image" Target="../media/image10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4.png"/><Relationship Id="rId4" Type="http://schemas.openxmlformats.org/officeDocument/2006/relationships/image" Target="../media/image104.png"/><Relationship Id="rId5" Type="http://schemas.openxmlformats.org/officeDocument/2006/relationships/image" Target="../media/image116.png"/><Relationship Id="rId6" Type="http://schemas.openxmlformats.org/officeDocument/2006/relationships/image" Target="../media/image120.png"/><Relationship Id="rId7" Type="http://schemas.openxmlformats.org/officeDocument/2006/relationships/image" Target="../media/image10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4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0" y="744575"/>
            <a:ext cx="6341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Florin Gogianu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Bitdefender ML team</a:t>
            </a:r>
            <a:endParaRPr sz="1800"/>
          </a:p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4538250"/>
            <a:ext cx="852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using slides, illustrations and ideas from </a:t>
            </a:r>
            <a:r>
              <a:rPr lang="en" sz="1000" u="sng">
                <a:hlinkClick r:id="rId3"/>
              </a:rPr>
              <a:t>prof. Simon Prince UDLB</a:t>
            </a:r>
            <a:r>
              <a:rPr lang="en" sz="1000"/>
              <a:t>, </a:t>
            </a:r>
            <a:r>
              <a:rPr lang="en" sz="1000" u="sng">
                <a:hlinkClick r:id="rId4"/>
              </a:rPr>
              <a:t>Stanford CS231n</a:t>
            </a:r>
            <a:r>
              <a:rPr lang="en" sz="1000"/>
              <a:t>, </a:t>
            </a:r>
            <a:r>
              <a:rPr lang="en" sz="1000" u="sng">
                <a:hlinkClick r:id="rId5"/>
              </a:rPr>
              <a:t>LeCun, Canziani, NYU Deep Learning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500" y="1060525"/>
            <a:ext cx="3386076" cy="116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1247" y="3376204"/>
            <a:ext cx="2704093" cy="56597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4"/>
          <p:cNvSpPr txBox="1"/>
          <p:nvPr>
            <p:ph idx="1" type="body"/>
          </p:nvPr>
        </p:nvSpPr>
        <p:spPr>
          <a:xfrm>
            <a:off x="628650" y="1229850"/>
            <a:ext cx="3561000" cy="3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</a:t>
            </a:r>
            <a:r>
              <a:rPr lang="en" strike="sngStrike"/>
              <a:t>mean and</a:t>
            </a:r>
            <a:r>
              <a:rPr lang="en"/>
              <a:t> pointwise squared gradients with momentum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en"/>
              <a:t>Update the parameters</a:t>
            </a:r>
            <a:endParaRPr/>
          </a:p>
        </p:txBody>
      </p:sp>
      <p:sp>
        <p:nvSpPr>
          <p:cNvPr id="845" name="Google Shape;845;p114"/>
          <p:cNvSpPr txBox="1"/>
          <p:nvPr>
            <p:ph type="title"/>
          </p:nvPr>
        </p:nvSpPr>
        <p:spPr>
          <a:xfrm>
            <a:off x="311700" y="216425"/>
            <a:ext cx="8520600" cy="55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RMSprop (precursor to Adam)</a:t>
            </a:r>
            <a:endParaRPr sz="2500"/>
          </a:p>
        </p:txBody>
      </p:sp>
      <p:cxnSp>
        <p:nvCxnSpPr>
          <p:cNvPr id="846" name="Google Shape;846;p114"/>
          <p:cNvCxnSpPr/>
          <p:nvPr/>
        </p:nvCxnSpPr>
        <p:spPr>
          <a:xfrm flipH="1" rot="10800000">
            <a:off x="4563050" y="988475"/>
            <a:ext cx="3258600" cy="73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7" name="Google Shape;847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450" y="3295850"/>
            <a:ext cx="685675" cy="62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114"/>
          <p:cNvCxnSpPr/>
          <p:nvPr/>
        </p:nvCxnSpPr>
        <p:spPr>
          <a:xfrm>
            <a:off x="6465300" y="3333225"/>
            <a:ext cx="758700" cy="27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reach me:</a:t>
            </a:r>
            <a:endParaRPr/>
          </a:p>
        </p:txBody>
      </p:sp>
      <p:sp>
        <p:nvSpPr>
          <p:cNvPr id="854" name="Google Shape;854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florin.gogianu@gmail.com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Please send unstructured feedback, since this is a new version of the lecture!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Post-lecture reading suggestions</a:t>
            </a:r>
            <a:endParaRPr/>
          </a:p>
        </p:txBody>
      </p:sp>
      <p:sp>
        <p:nvSpPr>
          <p:cNvPr id="860" name="Google Shape;860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Maximum </a:t>
            </a:r>
            <a:r>
              <a:rPr lang="en" sz="1600"/>
              <a:t>Likelihood</a:t>
            </a:r>
            <a:r>
              <a:rPr lang="en" sz="1600"/>
              <a:t> Estimation:</a:t>
            </a:r>
            <a:endParaRPr sz="1600"/>
          </a:p>
          <a:p>
            <a:pPr indent="-304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Prince, UDL book, ch. 5 to 5.5</a:t>
            </a:r>
            <a:endParaRPr sz="1200"/>
          </a:p>
          <a:p>
            <a:pPr indent="-304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Deisenroth,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Mathematics for deep learning</a:t>
            </a:r>
            <a:r>
              <a:rPr lang="en" sz="1200"/>
              <a:t>, ch. 8, 9</a:t>
            </a:r>
            <a:endParaRPr sz="1200"/>
          </a:p>
          <a:p>
            <a:pPr indent="-304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Bishop,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Pattern recognition and machine learning</a:t>
            </a:r>
            <a:r>
              <a:rPr lang="en" sz="1200"/>
              <a:t>, ch. 1.2.5, 1.2.6, 3.1, 3.3 and 4.3</a:t>
            </a:r>
            <a:endParaRPr sz="1200"/>
          </a:p>
          <a:p>
            <a:pPr indent="-3302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Gradient checkpointing:</a:t>
            </a:r>
            <a:endParaRPr sz="1600"/>
          </a:p>
          <a:p>
            <a:pPr indent="-304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 actually believe the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first google result</a:t>
            </a:r>
            <a:r>
              <a:rPr lang="en" sz="1200"/>
              <a:t> is a good resource :), especially if you check the papers linked at the bottom of the post.</a:t>
            </a:r>
            <a:endParaRPr sz="1200"/>
          </a:p>
          <a:p>
            <a:pPr indent="-3302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Ensembling in the weight space, some good starting points:</a:t>
            </a:r>
            <a:endParaRPr sz="1600"/>
          </a:p>
          <a:p>
            <a:pPr indent="-304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Izmailov,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Averaging weights leads to wider optima and better generalization</a:t>
            </a:r>
            <a:endParaRPr sz="1200"/>
          </a:p>
          <a:p>
            <a:pPr indent="-304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 sz="1200"/>
              <a:t>Wortsman,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Learning neural network subspaces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663" y="152400"/>
            <a:ext cx="405066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/>
          <p:nvPr/>
        </p:nvSpPr>
        <p:spPr>
          <a:xfrm>
            <a:off x="2903000" y="3472000"/>
            <a:ext cx="430200" cy="430200"/>
          </a:xfrm>
          <a:prstGeom prst="ellipse">
            <a:avLst/>
          </a:prstGeom>
          <a:noFill/>
          <a:ln cap="flat" cmpd="sng" w="38100">
            <a:solidFill>
              <a:srgbClr val="006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6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rgbClr val="006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" name="Google Shape;131;p26"/>
          <p:cNvSpPr txBox="1"/>
          <p:nvPr/>
        </p:nvSpPr>
        <p:spPr>
          <a:xfrm>
            <a:off x="3117800" y="3179200"/>
            <a:ext cx="323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do we mean, </a:t>
            </a:r>
            <a:r>
              <a:rPr i="1"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probabilistically</a:t>
            </a: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 fitting y = f(x)?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</a:t>
            </a:r>
            <a:endParaRPr/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 sz="1600">
                <a:solidFill>
                  <a:schemeClr val="accent6"/>
                </a:solidFill>
              </a:rPr>
              <a:t>Lecture 1: chapters 1, 2, 8.1-3, 9.1, Prince, </a:t>
            </a:r>
            <a:r>
              <a:rPr i="1" lang="en" sz="16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Deep Learning</a:t>
            </a:r>
            <a:endParaRPr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 sz="1600">
                <a:solidFill>
                  <a:schemeClr val="accent6"/>
                </a:solidFill>
              </a:rPr>
              <a:t>Lecture 2: </a:t>
            </a:r>
            <a:r>
              <a:rPr lang="en" sz="1600">
                <a:solidFill>
                  <a:schemeClr val="accent6"/>
                </a:solidFill>
              </a:rPr>
              <a:t>chapters 3 and 4, UDL. LeCun, Bengio, Hinton, </a:t>
            </a:r>
            <a:r>
              <a:rPr i="1" lang="en" sz="1600">
                <a:solidFill>
                  <a:schemeClr val="accent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Learning</a:t>
            </a:r>
            <a:r>
              <a:rPr lang="en" sz="1600">
                <a:solidFill>
                  <a:schemeClr val="accent6"/>
                </a:solidFill>
              </a:rPr>
              <a:t> (paper)</a:t>
            </a:r>
            <a:endParaRPr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Lecture 3: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chapters 5, 6 and 7, UDL.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Goh, </a:t>
            </a:r>
            <a:r>
              <a:rPr i="1" lang="en" sz="1600" u="sng">
                <a:solidFill>
                  <a:schemeClr val="hlink"/>
                </a:solidFill>
                <a:hlinkClick r:id="rId5"/>
              </a:rPr>
              <a:t>Why Momentum Really Works?</a:t>
            </a:r>
            <a:endParaRPr i="1"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00" y="152400"/>
            <a:ext cx="41521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339075"/>
            <a:ext cx="8520600" cy="42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Encourage each prediction (model output) </a:t>
            </a:r>
            <a:r>
              <a:rPr lang="en" sz="2100">
                <a:latin typeface="IBM Plex Serif Medium"/>
                <a:ea typeface="IBM Plex Serif Medium"/>
                <a:cs typeface="IBM Plex Serif Medium"/>
                <a:sym typeface="IBM Plex Serif Medium"/>
              </a:rPr>
              <a:t>y</a:t>
            </a:r>
            <a:r>
              <a:rPr baseline="-25000" lang="en" sz="2100">
                <a:latin typeface="IBM Plex Serif Medium"/>
                <a:ea typeface="IBM Plex Serif Medium"/>
                <a:cs typeface="IBM Plex Serif Medium"/>
                <a:sym typeface="IBM Plex Serif Medium"/>
              </a:rPr>
              <a:t>i</a:t>
            </a:r>
            <a:r>
              <a:rPr lang="en" sz="2100"/>
              <a:t>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to have</a:t>
            </a:r>
            <a:r>
              <a:rPr lang="en" sz="2100"/>
              <a:t> high </a:t>
            </a:r>
            <a:r>
              <a:rPr i="1" lang="en" sz="2100">
                <a:solidFill>
                  <a:schemeClr val="accent2"/>
                </a:solidFill>
              </a:rPr>
              <a:t>probability</a:t>
            </a:r>
            <a:r>
              <a:rPr lang="en" sz="2100"/>
              <a:t> </a:t>
            </a:r>
            <a:r>
              <a:rPr i="1" lang="en" sz="2100"/>
              <a:t>conditioned</a:t>
            </a:r>
            <a:r>
              <a:rPr lang="en" sz="2100"/>
              <a:t> on (model input) </a:t>
            </a:r>
            <a:r>
              <a:rPr lang="en" sz="2100">
                <a:latin typeface="IBM Plex Serif Medium"/>
                <a:ea typeface="IBM Plex Serif Medium"/>
                <a:cs typeface="IBM Plex Serif Medium"/>
                <a:sym typeface="IBM Plex Serif Medium"/>
              </a:rPr>
              <a:t>x</a:t>
            </a:r>
            <a:r>
              <a:rPr baseline="-25000" lang="en" sz="2100">
                <a:latin typeface="IBM Plex Serif Medium"/>
                <a:ea typeface="IBM Plex Serif Medium"/>
                <a:cs typeface="IBM Plex Serif Medium"/>
                <a:sym typeface="IBM Plex Serif Medium"/>
              </a:rPr>
              <a:t>i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general recipe for constructing loss functions</a:t>
            </a:r>
            <a:endParaRPr/>
          </a:p>
        </p:txBody>
      </p:sp>
      <p:sp>
        <p:nvSpPr>
          <p:cNvPr id="202" name="Google Shape;202;p40"/>
          <p:cNvSpPr txBox="1"/>
          <p:nvPr>
            <p:ph idx="1" type="body"/>
          </p:nvPr>
        </p:nvSpPr>
        <p:spPr>
          <a:xfrm>
            <a:off x="311700" y="1152475"/>
            <a:ext cx="85206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Model predicts output y given x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predicts a </a:t>
            </a:r>
            <a:r>
              <a:rPr i="1" lang="en">
                <a:solidFill>
                  <a:schemeClr val="dk2"/>
                </a:solidFill>
              </a:rPr>
              <a:t>conditional probability</a:t>
            </a:r>
            <a:r>
              <a:rPr lang="en"/>
              <a:t> distribution: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2200">
                <a:latin typeface="IBM Plex Serif"/>
                <a:ea typeface="IBM Plex Serif"/>
                <a:cs typeface="IBM Plex Serif"/>
                <a:sym typeface="IBM Plex Serif"/>
              </a:rPr>
              <a:t>Pr </a:t>
            </a:r>
            <a:r>
              <a:rPr lang="en" sz="2200">
                <a:latin typeface="IBM Plex Serif"/>
                <a:ea typeface="IBM Plex Serif"/>
                <a:cs typeface="IBM Plex Serif"/>
                <a:sym typeface="IBM Plex Serif"/>
              </a:rPr>
              <a:t>( </a:t>
            </a:r>
            <a:r>
              <a:rPr b="1" lang="en" sz="2200">
                <a:latin typeface="IBM Plex Serif"/>
                <a:ea typeface="IBM Plex Serif"/>
                <a:cs typeface="IBM Plex Serif"/>
                <a:sym typeface="IBM Plex Serif"/>
              </a:rPr>
              <a:t>y</a:t>
            </a:r>
            <a:r>
              <a:rPr lang="en" sz="2200">
                <a:latin typeface="IBM Plex Serif"/>
                <a:ea typeface="IBM Plex Serif"/>
                <a:cs typeface="IBM Plex Serif"/>
                <a:sym typeface="IBM Plex Serif"/>
              </a:rPr>
              <a:t> | </a:t>
            </a:r>
            <a:r>
              <a:rPr b="1" lang="en" sz="2200">
                <a:latin typeface="IBM Plex Serif"/>
                <a:ea typeface="IBM Plex Serif"/>
                <a:cs typeface="IBM Plex Serif"/>
                <a:sym typeface="IBM Plex Serif"/>
              </a:rPr>
              <a:t>x </a:t>
            </a:r>
            <a:r>
              <a:rPr lang="en" sz="2200">
                <a:latin typeface="IBM Plex Serif"/>
                <a:ea typeface="IBM Plex Serif"/>
                <a:cs typeface="IBM Plex Serif"/>
                <a:sym typeface="IBM Plex Serif"/>
              </a:rPr>
              <a:t>)</a:t>
            </a:r>
            <a:endParaRPr sz="22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2638175"/>
            <a:ext cx="8520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 aims to make the outputs have high probability unde the conditional distribution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model output to probability distribution</a:t>
            </a:r>
            <a:endParaRPr/>
          </a:p>
        </p:txBody>
      </p:sp>
      <p:sp>
        <p:nvSpPr>
          <p:cNvPr id="209" name="Google Shape;209;p41"/>
          <p:cNvSpPr txBox="1"/>
          <p:nvPr>
            <p:ph idx="1" type="body"/>
          </p:nvPr>
        </p:nvSpPr>
        <p:spPr>
          <a:xfrm>
            <a:off x="311700" y="1838275"/>
            <a:ext cx="85206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 a known distribution (eg.: Normal) to model output y with with parameters </a:t>
            </a:r>
            <a:r>
              <a:rPr b="1" lang="en">
                <a:latin typeface="IBM Plex Serif"/>
                <a:ea typeface="IBM Plex Serif"/>
                <a:cs typeface="IBM Plex Serif"/>
                <a:sym typeface="IBM Plex Serif"/>
              </a:rPr>
              <a:t>𝜃</a:t>
            </a:r>
            <a:r>
              <a:rPr lang="en">
                <a:latin typeface="IBM Plex Serif"/>
                <a:ea typeface="IBM Plex Serif"/>
                <a:cs typeface="IBM Plex Serif"/>
                <a:sym typeface="IBM Plex Serif"/>
              </a:rPr>
              <a:t> = {𝜇𝜎</a:t>
            </a:r>
            <a:r>
              <a:rPr baseline="30000" lang="en"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r>
              <a:rPr lang="en">
                <a:latin typeface="IBM Plex Serif"/>
                <a:ea typeface="IBM Plex Serif"/>
                <a:cs typeface="IBM Plex Serif"/>
                <a:sym typeface="IBM Plex Serif"/>
              </a:rPr>
              <a:t>}</a:t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2200">
                <a:latin typeface="IBM Plex Serif"/>
                <a:ea typeface="IBM Plex Serif"/>
                <a:cs typeface="IBM Plex Serif"/>
                <a:sym typeface="IBM Plex Serif"/>
              </a:rPr>
              <a:t>Pr </a:t>
            </a:r>
            <a:r>
              <a:rPr lang="en" sz="2200">
                <a:latin typeface="IBM Plex Serif"/>
                <a:ea typeface="IBM Plex Serif"/>
                <a:cs typeface="IBM Plex Serif"/>
                <a:sym typeface="IBM Plex Serif"/>
              </a:rPr>
              <a:t>( </a:t>
            </a:r>
            <a:r>
              <a:rPr b="1" lang="en" sz="2200">
                <a:latin typeface="IBM Plex Serif"/>
                <a:ea typeface="IBM Plex Serif"/>
                <a:cs typeface="IBM Plex Serif"/>
                <a:sym typeface="IBM Plex Serif"/>
              </a:rPr>
              <a:t>y</a:t>
            </a:r>
            <a:r>
              <a:rPr lang="en" sz="2200">
                <a:latin typeface="IBM Plex Serif"/>
                <a:ea typeface="IBM Plex Serif"/>
                <a:cs typeface="IBM Plex Serif"/>
                <a:sym typeface="IBM Plex Serif"/>
              </a:rPr>
              <a:t> | </a:t>
            </a:r>
            <a:r>
              <a:rPr b="1" lang="en" sz="2200">
                <a:latin typeface="IBM Plex Serif"/>
                <a:ea typeface="IBM Plex Serif"/>
                <a:cs typeface="IBM Plex Serif"/>
                <a:sym typeface="IBM Plex Serif"/>
              </a:rPr>
              <a:t>x </a:t>
            </a:r>
            <a:r>
              <a:rPr lang="en" sz="2200">
                <a:latin typeface="IBM Plex Serif"/>
                <a:ea typeface="IBM Plex Serif"/>
                <a:cs typeface="IBM Plex Serif"/>
                <a:sym typeface="IBM Plex Serif"/>
              </a:rPr>
              <a:t>)</a:t>
            </a:r>
            <a:endParaRPr sz="22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0" name="Google Shape;210;p41"/>
          <p:cNvSpPr txBox="1"/>
          <p:nvPr>
            <p:ph idx="1" type="body"/>
          </p:nvPr>
        </p:nvSpPr>
        <p:spPr>
          <a:xfrm>
            <a:off x="311700" y="3323975"/>
            <a:ext cx="85206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the model so that it predicts the parameters </a:t>
            </a:r>
            <a:r>
              <a:rPr lang="en">
                <a:latin typeface="IBM Plex Serif"/>
                <a:ea typeface="IBM Plex Serif"/>
                <a:cs typeface="IBM Plex Serif"/>
                <a:sym typeface="IBM Plex Serif"/>
              </a:rPr>
              <a:t>𝜇 </a:t>
            </a:r>
            <a:r>
              <a:rPr lang="en"/>
              <a:t>and</a:t>
            </a:r>
            <a:r>
              <a:rPr lang="en">
                <a:latin typeface="IBM Plex Serif"/>
                <a:ea typeface="IBM Plex Serif"/>
                <a:cs typeface="IBM Plex Serif"/>
                <a:sym typeface="IBM Plex Serif"/>
              </a:rPr>
              <a:t> 𝜎</a:t>
            </a:r>
            <a:r>
              <a:rPr lang="en"/>
              <a:t> of the distribution.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/>
        </p:nvSpPr>
        <p:spPr>
          <a:xfrm>
            <a:off x="679400" y="4281450"/>
            <a:ext cx="7561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When we consider this probability as a function of the parameters </a:t>
            </a:r>
            <a:r>
              <a:rPr lang="en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𝜙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we call it a likelihood.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likelihood criterion</a:t>
            </a:r>
            <a:endParaRPr/>
          </a:p>
        </p:txBody>
      </p:sp>
      <p:pic>
        <p:nvPicPr>
          <p:cNvPr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49" y="1188699"/>
            <a:ext cx="3993499" cy="26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3275750"/>
            <a:ext cx="852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terms in this product might all be small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product might get so small that we can’t easily represent it</a:t>
            </a:r>
            <a:endParaRPr/>
          </a:p>
        </p:txBody>
      </p:sp>
      <p:grpSp>
        <p:nvGrpSpPr>
          <p:cNvPr id="224" name="Google Shape;224;p43"/>
          <p:cNvGrpSpPr/>
          <p:nvPr/>
        </p:nvGrpSpPr>
        <p:grpSpPr>
          <a:xfrm>
            <a:off x="1925225" y="1350550"/>
            <a:ext cx="5293549" cy="1125050"/>
            <a:chOff x="1925225" y="1121950"/>
            <a:chExt cx="5293549" cy="1125050"/>
          </a:xfrm>
        </p:grpSpPr>
        <p:pic>
          <p:nvPicPr>
            <p:cNvPr id="225" name="Google Shape;225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5225" y="1121950"/>
              <a:ext cx="5293549" cy="112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70075" y="1282825"/>
              <a:ext cx="490325" cy="573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3022800" y="2356650"/>
            <a:ext cx="430200" cy="430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Maximum log likelihood</a:t>
            </a:r>
            <a:endParaRPr/>
          </a:p>
        </p:txBody>
      </p:sp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b="-2075" l="-454" r="1601" t="-1197"/>
          <a:stretch/>
        </p:blipFill>
        <p:spPr>
          <a:xfrm>
            <a:off x="2049235" y="1189905"/>
            <a:ext cx="4939391" cy="303535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677638" y="4425041"/>
            <a:ext cx="818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it’s a sum of terms, so doesn’t matter so much if the terms are small 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The log function is monotonic</a:t>
            </a:r>
            <a:endParaRPr/>
          </a:p>
        </p:txBody>
      </p:sp>
      <p:pic>
        <p:nvPicPr>
          <p:cNvPr id="239" name="Google Shape;2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571624"/>
            <a:ext cx="8182298" cy="250235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5"/>
          <p:cNvSpPr txBox="1"/>
          <p:nvPr/>
        </p:nvSpPr>
        <p:spPr>
          <a:xfrm>
            <a:off x="677638" y="4343399"/>
            <a:ext cx="818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of the logarithm of a function is in the same place as maximum of function 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Minimizing negative log likelihood</a:t>
            </a:r>
            <a:endParaRPr/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By convention, we minimize things (i.e., a loss)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984" y="1975759"/>
            <a:ext cx="4989671" cy="264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197" y="3082613"/>
            <a:ext cx="3373200" cy="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7"/>
          <p:cNvSpPr txBox="1"/>
          <p:nvPr/>
        </p:nvSpPr>
        <p:spPr>
          <a:xfrm>
            <a:off x="311700" y="1369225"/>
            <a:ext cx="8203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Sans"/>
              <a:buChar char="•"/>
            </a:pPr>
            <a:r>
              <a:rPr lang="en"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But now we predict a probability distribution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Sans"/>
              <a:buChar char="•"/>
            </a:pPr>
            <a:r>
              <a:rPr lang="en"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need an actual prediction (point estimate)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Sans"/>
              <a:buChar char="•"/>
            </a:pPr>
            <a:r>
              <a:rPr lang="en"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Find the peak of the probability distribution (i.e., mean for normal)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4" name="Google Shape;25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5707" y="2792632"/>
            <a:ext cx="2497096" cy="20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Inference (prediction)</a:t>
            </a:r>
            <a:endParaRPr/>
          </a:p>
        </p:txBody>
      </p:sp>
      <p:sp>
        <p:nvSpPr>
          <p:cNvPr id="256" name="Google Shape;256;p47"/>
          <p:cNvSpPr/>
          <p:nvPr/>
        </p:nvSpPr>
        <p:spPr>
          <a:xfrm>
            <a:off x="5902100" y="2792625"/>
            <a:ext cx="2260800" cy="1931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MLE to common loss functions</a:t>
            </a:r>
            <a:endParaRPr/>
          </a:p>
        </p:txBody>
      </p:sp>
      <p:sp>
        <p:nvSpPr>
          <p:cNvPr id="262" name="Google Shape;26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Go through 5.3 to 5.5 to convince </a:t>
            </a:r>
            <a:r>
              <a:rPr lang="en"/>
              <a:t>yourselves</a:t>
            </a:r>
            <a:r>
              <a:rPr lang="en"/>
              <a:t> that </a:t>
            </a:r>
            <a:r>
              <a:rPr i="1" lang="en">
                <a:solidFill>
                  <a:schemeClr val="accent2"/>
                </a:solidFill>
              </a:rPr>
              <a:t>minimizing the negative log likelihood</a:t>
            </a:r>
            <a:r>
              <a:rPr lang="en"/>
              <a:t> amounts to minimizing: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squared error (univariate regression / Gaussian)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 cross-entropy (binary classification / Bernoulli)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Cross-entropy (multiclass </a:t>
            </a:r>
            <a:r>
              <a:rPr lang="en"/>
              <a:t>classification</a:t>
            </a:r>
            <a:r>
              <a:rPr lang="en"/>
              <a:t> / Categorical)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16"/>
            <a:ext cx="7887139" cy="5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8604" y="2017427"/>
            <a:ext cx="1719942" cy="24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9"/>
          <p:cNvSpPr txBox="1"/>
          <p:nvPr>
            <p:ph idx="1" type="body"/>
          </p:nvPr>
        </p:nvSpPr>
        <p:spPr>
          <a:xfrm>
            <a:off x="628211" y="1954850"/>
            <a:ext cx="7886700" cy="203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959" r="0" t="-373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en"/>
              <a:t> </a:t>
            </a:r>
            <a:endParaRPr/>
          </a:p>
        </p:txBody>
      </p:sp>
      <p:pic>
        <p:nvPicPr>
          <p:cNvPr id="270" name="Google Shape;27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0803" y="2108906"/>
            <a:ext cx="3307880" cy="264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0457" y="3823610"/>
            <a:ext cx="2132244" cy="32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Example: multiclass classification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0"/>
          <p:cNvPicPr preferRelativeResize="0"/>
          <p:nvPr/>
        </p:nvPicPr>
        <p:blipFill rotWithShape="1">
          <a:blip r:embed="rId3">
            <a:alphaModFix/>
          </a:blip>
          <a:srcRect b="0" l="0" r="-10" t="0"/>
          <a:stretch/>
        </p:blipFill>
        <p:spPr>
          <a:xfrm>
            <a:off x="628430" y="1308838"/>
            <a:ext cx="7887139" cy="5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0"/>
          <p:cNvSpPr txBox="1"/>
          <p:nvPr>
            <p:ph idx="1" type="body"/>
          </p:nvPr>
        </p:nvSpPr>
        <p:spPr>
          <a:xfrm>
            <a:off x="628211" y="2102265"/>
            <a:ext cx="3943800" cy="203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69" l="-1679" r="0" t="-92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en"/>
              <a:t> </a:t>
            </a:r>
            <a:endParaRPr/>
          </a:p>
        </p:txBody>
      </p:sp>
      <p:pic>
        <p:nvPicPr>
          <p:cNvPr id="279" name="Google Shape;27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8186" y="3172868"/>
            <a:ext cx="3061608" cy="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82647" y="4529808"/>
            <a:ext cx="3318107" cy="25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Example: multiclass classification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502" y="4367893"/>
            <a:ext cx="4275002" cy="322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radar chart&#10;&#10;Description automatically generated" id="287" name="Google Shape;28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902" y="1341246"/>
            <a:ext cx="8250513" cy="27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Example: multiclass classification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2"/>
          <p:cNvPicPr preferRelativeResize="0"/>
          <p:nvPr/>
        </p:nvPicPr>
        <p:blipFill rotWithShape="1">
          <a:blip r:embed="rId3">
            <a:alphaModFix/>
          </a:blip>
          <a:srcRect b="48699" l="0" r="0" t="0"/>
          <a:stretch/>
        </p:blipFill>
        <p:spPr>
          <a:xfrm>
            <a:off x="2204350" y="3018446"/>
            <a:ext cx="4735298" cy="7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430" y="1308838"/>
            <a:ext cx="7887139" cy="157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8204" y="3050404"/>
            <a:ext cx="2334985" cy="48433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2"/>
          <p:cNvSpPr/>
          <p:nvPr/>
        </p:nvSpPr>
        <p:spPr>
          <a:xfrm>
            <a:off x="6404919" y="2922814"/>
            <a:ext cx="2694300" cy="7509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2"/>
          <p:cNvSpPr txBox="1"/>
          <p:nvPr/>
        </p:nvSpPr>
        <p:spPr>
          <a:xfrm>
            <a:off x="4502075" y="4093779"/>
            <a:ext cx="3518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*Multiclass cross-entropy loss*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98" name="Google Shape;298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Example: multiclass classification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gradients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simple model</a:t>
            </a:r>
            <a:endParaRPr/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49487" t="0"/>
          <a:stretch/>
        </p:blipFill>
        <p:spPr>
          <a:xfrm>
            <a:off x="311700" y="876125"/>
            <a:ext cx="3941026" cy="39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/>
        </p:nvSpPr>
        <p:spPr>
          <a:xfrm>
            <a:off x="4815925" y="1149375"/>
            <a:ext cx="33678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Define a loss function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Compute the change in parameters required to make the loss smaller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Apply the change and get new parameters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Repeat from (2)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simple model</a:t>
            </a:r>
            <a:endParaRPr/>
          </a:p>
        </p:txBody>
      </p:sp>
      <p:pic>
        <p:nvPicPr>
          <p:cNvPr id="309" name="Google Shape;309;p54"/>
          <p:cNvPicPr preferRelativeResize="0"/>
          <p:nvPr/>
        </p:nvPicPr>
        <p:blipFill rotWithShape="1">
          <a:blip r:embed="rId3">
            <a:alphaModFix/>
          </a:blip>
          <a:srcRect b="0" l="0" r="49487" t="0"/>
          <a:stretch/>
        </p:blipFill>
        <p:spPr>
          <a:xfrm>
            <a:off x="311700" y="876125"/>
            <a:ext cx="3941026" cy="39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4"/>
          <p:cNvSpPr txBox="1"/>
          <p:nvPr/>
        </p:nvSpPr>
        <p:spPr>
          <a:xfrm>
            <a:off x="4815925" y="1149375"/>
            <a:ext cx="33678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Define a loss function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Compute the change in parameters required to make the loss smaller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Apply the change and get new parameters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Repeat from (2)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9849" y="1984651"/>
            <a:ext cx="2053350" cy="11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65213"/>
            <a:ext cx="5757450" cy="28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323" name="Google Shape;323;p56"/>
          <p:cNvSpPr txBox="1"/>
          <p:nvPr>
            <p:ph idx="1" type="body"/>
          </p:nvPr>
        </p:nvSpPr>
        <p:spPr>
          <a:xfrm>
            <a:off x="311700" y="1152475"/>
            <a:ext cx="33435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Loss, sum of individual terms:</a:t>
            </a:r>
            <a:endParaRPr sz="1400"/>
          </a:p>
        </p:txBody>
      </p:sp>
      <p:sp>
        <p:nvSpPr>
          <p:cNvPr id="324" name="Google Shape;324;p56"/>
          <p:cNvSpPr txBox="1"/>
          <p:nvPr>
            <p:ph idx="1" type="body"/>
          </p:nvPr>
        </p:nvSpPr>
        <p:spPr>
          <a:xfrm>
            <a:off x="311700" y="2060500"/>
            <a:ext cx="33435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SGD algorithm</a:t>
            </a:r>
            <a:endParaRPr sz="1400"/>
          </a:p>
        </p:txBody>
      </p:sp>
      <p:sp>
        <p:nvSpPr>
          <p:cNvPr id="325" name="Google Shape;325;p56"/>
          <p:cNvSpPr txBox="1"/>
          <p:nvPr>
            <p:ph idx="1" type="body"/>
          </p:nvPr>
        </p:nvSpPr>
        <p:spPr>
          <a:xfrm>
            <a:off x="311700" y="3106425"/>
            <a:ext cx="33435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Parameters</a:t>
            </a:r>
            <a:endParaRPr sz="1400"/>
          </a:p>
        </p:txBody>
      </p:sp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311700" y="4209825"/>
            <a:ext cx="33435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How to compute gradients?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327" name="Google Shape;32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6075" y="1002877"/>
            <a:ext cx="2954198" cy="6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6075" y="1902175"/>
            <a:ext cx="2919600" cy="6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6075" y="3149750"/>
            <a:ext cx="3894821" cy="2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6075" y="4112025"/>
            <a:ext cx="2193902" cy="5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deal?</a:t>
            </a:r>
            <a:endParaRPr/>
          </a:p>
        </p:txBody>
      </p:sp>
      <p:sp>
        <p:nvSpPr>
          <p:cNvPr id="336" name="Google Shape;336;p57"/>
          <p:cNvSpPr txBox="1"/>
          <p:nvPr>
            <p:ph idx="1" type="body"/>
          </p:nvPr>
        </p:nvSpPr>
        <p:spPr>
          <a:xfrm>
            <a:off x="311700" y="2976925"/>
            <a:ext cx="8520600" cy="13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Huge equation, and we need to compute derivatives: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every parameter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every point in the batch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every iteration of SGD</a:t>
            </a:r>
            <a:endParaRPr sz="1600"/>
          </a:p>
        </p:txBody>
      </p:sp>
      <p:pic>
        <p:nvPicPr>
          <p:cNvPr id="337" name="Google Shape;33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738" y="1373300"/>
            <a:ext cx="7412528" cy="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algorithm. </a:t>
            </a:r>
            <a:r>
              <a:rPr lang="en">
                <a:solidFill>
                  <a:schemeClr val="dk2"/>
                </a:solidFill>
              </a:rPr>
              <a:t>Forward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pass</a:t>
            </a:r>
            <a:endParaRPr/>
          </a:p>
        </p:txBody>
      </p:sp>
      <p:sp>
        <p:nvSpPr>
          <p:cNvPr id="343" name="Google Shape;343;p58"/>
          <p:cNvSpPr txBox="1"/>
          <p:nvPr>
            <p:ph idx="1" type="body"/>
          </p:nvPr>
        </p:nvSpPr>
        <p:spPr>
          <a:xfrm>
            <a:off x="311700" y="3626325"/>
            <a:ext cx="8520600" cy="13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Blue weight multiplies activation (ReLU output) in previous layer 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want to know how change in </a:t>
            </a:r>
            <a:r>
              <a:rPr lang="en" sz="1600">
                <a:solidFill>
                  <a:schemeClr val="dk2"/>
                </a:solidFill>
              </a:rPr>
              <a:t>blue weight</a:t>
            </a:r>
            <a:r>
              <a:rPr lang="en" sz="1600"/>
              <a:t> affects loss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we double activation in previous layer, weight will have twice the effect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Conclusion: </a:t>
            </a:r>
            <a:r>
              <a:rPr lang="en" sz="1600">
                <a:solidFill>
                  <a:schemeClr val="dk2"/>
                </a:solidFill>
              </a:rPr>
              <a:t>we need to know the activations at each layer</a:t>
            </a:r>
            <a:r>
              <a:rPr lang="en" sz="1600"/>
              <a:t>.</a:t>
            </a:r>
            <a:endParaRPr sz="1600"/>
          </a:p>
        </p:txBody>
      </p:sp>
      <p:pic>
        <p:nvPicPr>
          <p:cNvPr id="344" name="Google Shape;3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88" y="941525"/>
            <a:ext cx="7138028" cy="253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58"/>
          <p:cNvCxnSpPr/>
          <p:nvPr/>
        </p:nvCxnSpPr>
        <p:spPr>
          <a:xfrm>
            <a:off x="2873475" y="1913725"/>
            <a:ext cx="936900" cy="3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algorithm. </a:t>
            </a:r>
            <a:r>
              <a:rPr lang="en">
                <a:solidFill>
                  <a:schemeClr val="dk2"/>
                </a:solidFill>
              </a:rPr>
              <a:t>Backward</a:t>
            </a:r>
            <a:r>
              <a:rPr lang="en"/>
              <a:t> pass</a:t>
            </a:r>
            <a:endParaRPr/>
          </a:p>
        </p:txBody>
      </p:sp>
      <p:sp>
        <p:nvSpPr>
          <p:cNvPr id="351" name="Google Shape;351;p59"/>
          <p:cNvSpPr txBox="1"/>
          <p:nvPr>
            <p:ph idx="1" type="body"/>
          </p:nvPr>
        </p:nvSpPr>
        <p:spPr>
          <a:xfrm>
            <a:off x="311700" y="3626325"/>
            <a:ext cx="8520600" cy="13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compute how a small change in a weight feeding into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r>
              <a:rPr lang="en" sz="1600"/>
              <a:t> modifies the loss, we need: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r>
              <a:rPr lang="en" sz="1600"/>
              <a:t> changes the model output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the output changes the loss</a:t>
            </a:r>
            <a:endParaRPr sz="1600"/>
          </a:p>
        </p:txBody>
      </p:sp>
      <p:pic>
        <p:nvPicPr>
          <p:cNvPr id="352" name="Google Shape;3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48" y="1141499"/>
            <a:ext cx="7306525" cy="20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algorithm. </a:t>
            </a:r>
            <a:r>
              <a:rPr lang="en">
                <a:solidFill>
                  <a:schemeClr val="dk2"/>
                </a:solidFill>
              </a:rPr>
              <a:t>Backward</a:t>
            </a:r>
            <a:r>
              <a:rPr lang="en"/>
              <a:t> pass</a:t>
            </a:r>
            <a:endParaRPr/>
          </a:p>
        </p:txBody>
      </p:sp>
      <p:sp>
        <p:nvSpPr>
          <p:cNvPr id="358" name="Google Shape;358;p60"/>
          <p:cNvSpPr txBox="1"/>
          <p:nvPr>
            <p:ph idx="1" type="body"/>
          </p:nvPr>
        </p:nvSpPr>
        <p:spPr>
          <a:xfrm>
            <a:off x="311700" y="3626325"/>
            <a:ext cx="8520600" cy="13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compute how a small change in a weight feeding into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r>
              <a:rPr lang="en" sz="1600"/>
              <a:t> modifies the loss, we need: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a change in layer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r>
              <a:rPr lang="en" sz="1600"/>
              <a:t> affects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endParaRPr sz="16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r>
              <a:rPr lang="en" sz="1600"/>
              <a:t> changes the model output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the output changes the loss</a:t>
            </a:r>
            <a:endParaRPr sz="1600"/>
          </a:p>
        </p:txBody>
      </p: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75" y="1266425"/>
            <a:ext cx="7981851" cy="2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algorithm. </a:t>
            </a:r>
            <a:r>
              <a:rPr lang="en">
                <a:solidFill>
                  <a:schemeClr val="dk2"/>
                </a:solidFill>
              </a:rPr>
              <a:t>Backward</a:t>
            </a:r>
            <a:r>
              <a:rPr lang="en"/>
              <a:t> pass</a:t>
            </a:r>
            <a:endParaRPr/>
          </a:p>
        </p:txBody>
      </p:sp>
      <p:sp>
        <p:nvSpPr>
          <p:cNvPr id="365" name="Google Shape;365;p61"/>
          <p:cNvSpPr txBox="1"/>
          <p:nvPr>
            <p:ph idx="1" type="body"/>
          </p:nvPr>
        </p:nvSpPr>
        <p:spPr>
          <a:xfrm>
            <a:off x="311700" y="3626325"/>
            <a:ext cx="8520600" cy="13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compute how a small change in a weight feeding into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r>
              <a:rPr lang="en" sz="1600"/>
              <a:t> modifies the loss, we need: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a change in layer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1</a:t>
            </a:r>
            <a:r>
              <a:rPr lang="en" sz="1600"/>
              <a:t> affects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endParaRPr baseline="-25000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a change in layer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r>
              <a:rPr lang="en" sz="1600"/>
              <a:t> affects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endParaRPr sz="16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</a:t>
            </a:r>
            <a:r>
              <a:rPr lang="en" sz="16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600"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r>
              <a:rPr lang="en" sz="1600"/>
              <a:t> changes the model output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the output changes the loss</a:t>
            </a:r>
            <a:endParaRPr sz="1600"/>
          </a:p>
        </p:txBody>
      </p:sp>
      <p:pic>
        <p:nvPicPr>
          <p:cNvPr id="366" name="Google Shape;3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63" y="941525"/>
            <a:ext cx="6850078" cy="25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</a:t>
            </a:r>
            <a:endParaRPr/>
          </a:p>
        </p:txBody>
      </p:sp>
      <p:sp>
        <p:nvSpPr>
          <p:cNvPr id="372" name="Google Shape;372;p62"/>
          <p:cNvSpPr txBox="1"/>
          <p:nvPr>
            <p:ph idx="1" type="body"/>
          </p:nvPr>
        </p:nvSpPr>
        <p:spPr>
          <a:xfrm>
            <a:off x="311700" y="3183825"/>
            <a:ext cx="8520600" cy="13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series of functions composed with each other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Unlike in neural networks it consists of scalars and not vectors and matrices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“activation functions” are just </a:t>
            </a:r>
            <a:r>
              <a:rPr lang="en" sz="1600">
                <a:latin typeface="IBM Plex Serif"/>
                <a:ea typeface="IBM Plex Serif"/>
                <a:cs typeface="IBM Plex Serif"/>
                <a:sym typeface="IBM Plex Serif"/>
              </a:rPr>
              <a:t>sin</a:t>
            </a:r>
            <a:r>
              <a:rPr lang="en" sz="1600"/>
              <a:t>, </a:t>
            </a:r>
            <a:r>
              <a:rPr lang="en" sz="1600">
                <a:latin typeface="IBM Plex Serif"/>
                <a:ea typeface="IBM Plex Serif"/>
                <a:cs typeface="IBM Plex Serif"/>
                <a:sym typeface="IBM Plex Serif"/>
              </a:rPr>
              <a:t>exp</a:t>
            </a:r>
            <a:r>
              <a:rPr lang="en" sz="1600"/>
              <a:t>, </a:t>
            </a:r>
            <a:r>
              <a:rPr lang="en" sz="1600">
                <a:latin typeface="IBM Plex Serif"/>
                <a:ea typeface="IBM Plex Serif"/>
                <a:cs typeface="IBM Plex Serif"/>
                <a:sym typeface="IBM Plex Serif"/>
              </a:rPr>
              <a:t>cos</a:t>
            </a:r>
            <a:endParaRPr sz="16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 rotWithShape="1">
          <a:blip r:embed="rId3">
            <a:alphaModFix/>
          </a:blip>
          <a:srcRect b="-5329" l="-1080" r="1080" t="-18602"/>
          <a:stretch/>
        </p:blipFill>
        <p:spPr>
          <a:xfrm>
            <a:off x="908650" y="1227925"/>
            <a:ext cx="7326697" cy="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 rotWithShape="1">
          <a:blip r:embed="rId4">
            <a:alphaModFix/>
          </a:blip>
          <a:srcRect b="-250" l="0" r="3166" t="0"/>
          <a:stretch/>
        </p:blipFill>
        <p:spPr>
          <a:xfrm>
            <a:off x="3582825" y="2170525"/>
            <a:ext cx="2158351" cy="2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</a:t>
            </a:r>
            <a:endParaRPr/>
          </a:p>
        </p:txBody>
      </p:sp>
      <p:sp>
        <p:nvSpPr>
          <p:cNvPr id="380" name="Google Shape;380;p63"/>
          <p:cNvSpPr txBox="1"/>
          <p:nvPr>
            <p:ph idx="1" type="body"/>
          </p:nvPr>
        </p:nvSpPr>
        <p:spPr>
          <a:xfrm>
            <a:off x="311700" y="3183825"/>
            <a:ext cx="85206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Derivatives of the activation functions</a:t>
            </a:r>
            <a:endParaRPr sz="16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381" name="Google Shape;381;p63"/>
          <p:cNvPicPr preferRelativeResize="0"/>
          <p:nvPr/>
        </p:nvPicPr>
        <p:blipFill rotWithShape="1">
          <a:blip r:embed="rId3">
            <a:alphaModFix/>
          </a:blip>
          <a:srcRect b="0" l="19445" r="0" t="318"/>
          <a:stretch/>
        </p:blipFill>
        <p:spPr>
          <a:xfrm>
            <a:off x="1856900" y="4068900"/>
            <a:ext cx="5430202" cy="4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3"/>
          <p:cNvPicPr preferRelativeResize="0"/>
          <p:nvPr/>
        </p:nvPicPr>
        <p:blipFill rotWithShape="1">
          <a:blip r:embed="rId4">
            <a:alphaModFix/>
          </a:blip>
          <a:srcRect b="-5329" l="-1080" r="1080" t="-18602"/>
          <a:stretch/>
        </p:blipFill>
        <p:spPr>
          <a:xfrm>
            <a:off x="908650" y="1227925"/>
            <a:ext cx="7326697" cy="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3"/>
          <p:cNvPicPr preferRelativeResize="0"/>
          <p:nvPr/>
        </p:nvPicPr>
        <p:blipFill rotWithShape="1">
          <a:blip r:embed="rId5">
            <a:alphaModFix/>
          </a:blip>
          <a:srcRect b="-250" l="0" r="3166" t="0"/>
          <a:stretch/>
        </p:blipFill>
        <p:spPr>
          <a:xfrm>
            <a:off x="3582825" y="2170525"/>
            <a:ext cx="2158351" cy="2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/>
          <p:nvPr>
            <p:ph type="title"/>
          </p:nvPr>
        </p:nvSpPr>
        <p:spPr>
          <a:xfrm>
            <a:off x="919500" y="216425"/>
            <a:ext cx="79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Warmup! Derivative of ReLU</a:t>
            </a:r>
            <a:endParaRPr/>
          </a:p>
        </p:txBody>
      </p:sp>
      <p:grpSp>
        <p:nvGrpSpPr>
          <p:cNvPr id="389" name="Google Shape;389;p64"/>
          <p:cNvGrpSpPr/>
          <p:nvPr/>
        </p:nvGrpSpPr>
        <p:grpSpPr>
          <a:xfrm>
            <a:off x="996300" y="2025125"/>
            <a:ext cx="4176900" cy="1474275"/>
            <a:chOff x="996300" y="2734775"/>
            <a:chExt cx="4176900" cy="1474275"/>
          </a:xfrm>
        </p:grpSpPr>
        <p:pic>
          <p:nvPicPr>
            <p:cNvPr id="390" name="Google Shape;390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6300" y="2734775"/>
              <a:ext cx="3123229" cy="67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64"/>
            <p:cNvSpPr txBox="1"/>
            <p:nvPr/>
          </p:nvSpPr>
          <p:spPr>
            <a:xfrm>
              <a:off x="996300" y="3593450"/>
              <a:ext cx="4176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Rectified Linear Unit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392" name="Google Shape;39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3675" y="1575450"/>
            <a:ext cx="3380800" cy="24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100" y="1463175"/>
            <a:ext cx="2831975" cy="271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4"/>
          <p:cNvSpPr/>
          <p:nvPr/>
        </p:nvSpPr>
        <p:spPr>
          <a:xfrm>
            <a:off x="311700" y="257650"/>
            <a:ext cx="430200" cy="430200"/>
          </a:xfrm>
          <a:prstGeom prst="ellipse">
            <a:avLst/>
          </a:prstGeom>
          <a:noFill/>
          <a:ln cap="flat" cmpd="sng" w="38100">
            <a:solidFill>
              <a:srgbClr val="006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6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rgbClr val="006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5" name="Google Shape;39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6950" y="4244325"/>
            <a:ext cx="1034749" cy="33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</a:t>
            </a:r>
            <a:endParaRPr/>
          </a:p>
        </p:txBody>
      </p:sp>
      <p:sp>
        <p:nvSpPr>
          <p:cNvPr id="401" name="Google Shape;401;p65"/>
          <p:cNvSpPr txBox="1"/>
          <p:nvPr>
            <p:ph idx="1" type="body"/>
          </p:nvPr>
        </p:nvSpPr>
        <p:spPr>
          <a:xfrm>
            <a:off x="311700" y="3183825"/>
            <a:ext cx="2441100" cy="5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We want to compute:</a:t>
            </a:r>
            <a:endParaRPr sz="16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402" name="Google Shape;402;p65"/>
          <p:cNvPicPr preferRelativeResize="0"/>
          <p:nvPr/>
        </p:nvPicPr>
        <p:blipFill rotWithShape="1">
          <a:blip r:embed="rId3">
            <a:alphaModFix/>
          </a:blip>
          <a:srcRect b="-5329" l="-1080" r="1080" t="-18602"/>
          <a:stretch/>
        </p:blipFill>
        <p:spPr>
          <a:xfrm>
            <a:off x="908650" y="1227925"/>
            <a:ext cx="7326697" cy="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5"/>
          <p:cNvPicPr preferRelativeResize="0"/>
          <p:nvPr/>
        </p:nvPicPr>
        <p:blipFill rotWithShape="1">
          <a:blip r:embed="rId4">
            <a:alphaModFix/>
          </a:blip>
          <a:srcRect b="-250" l="0" r="3166" t="0"/>
          <a:stretch/>
        </p:blipFill>
        <p:spPr>
          <a:xfrm>
            <a:off x="3582825" y="2170525"/>
            <a:ext cx="2158351" cy="2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325" y="4045951"/>
            <a:ext cx="6993347" cy="5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5"/>
          <p:cNvSpPr txBox="1"/>
          <p:nvPr>
            <p:ph idx="1" type="body"/>
          </p:nvPr>
        </p:nvSpPr>
        <p:spPr>
          <a:xfrm>
            <a:off x="5627575" y="2800775"/>
            <a:ext cx="2441100" cy="9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does a small change in 𝛽</a:t>
            </a:r>
            <a:r>
              <a:rPr baseline="-25000" lang="en" sz="1400"/>
              <a:t>2</a:t>
            </a:r>
            <a:r>
              <a:rPr lang="en" sz="1400"/>
              <a:t> change the loss ℓ</a:t>
            </a:r>
            <a:r>
              <a:rPr baseline="-25000" lang="en" sz="1400"/>
              <a:t>i</a:t>
            </a:r>
            <a:r>
              <a:rPr lang="en" sz="1400"/>
              <a:t> for the i’th example?</a:t>
            </a:r>
            <a:endParaRPr sz="1400"/>
          </a:p>
        </p:txBody>
      </p:sp>
      <p:cxnSp>
        <p:nvCxnSpPr>
          <p:cNvPr id="406" name="Google Shape;406;p65"/>
          <p:cNvCxnSpPr>
            <a:stCxn id="405" idx="1"/>
          </p:cNvCxnSpPr>
          <p:nvPr/>
        </p:nvCxnSpPr>
        <p:spPr>
          <a:xfrm flipH="1">
            <a:off x="4764175" y="3250925"/>
            <a:ext cx="863400" cy="71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Gradients of composed functions</a:t>
            </a:r>
            <a:endParaRPr/>
          </a:p>
        </p:txBody>
      </p:sp>
      <p:sp>
        <p:nvSpPr>
          <p:cNvPr id="412" name="Google Shape;412;p66"/>
          <p:cNvSpPr txBox="1"/>
          <p:nvPr>
            <p:ph idx="1" type="body"/>
          </p:nvPr>
        </p:nvSpPr>
        <p:spPr>
          <a:xfrm>
            <a:off x="311700" y="2620625"/>
            <a:ext cx="8487000" cy="9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Calculating expressions by hand: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Some expressions are </a:t>
            </a:r>
            <a:r>
              <a:rPr lang="en" sz="1300"/>
              <a:t>very</a:t>
            </a:r>
            <a:r>
              <a:rPr lang="en" sz="1300"/>
              <a:t> complicated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are some redundancies</a:t>
            </a:r>
            <a:endParaRPr sz="1300"/>
          </a:p>
        </p:txBody>
      </p:sp>
      <p:pic>
        <p:nvPicPr>
          <p:cNvPr id="413" name="Google Shape;413;p66"/>
          <p:cNvPicPr preferRelativeResize="0"/>
          <p:nvPr/>
        </p:nvPicPr>
        <p:blipFill rotWithShape="1">
          <a:blip r:embed="rId3">
            <a:alphaModFix/>
          </a:blip>
          <a:srcRect b="-5329" l="-1080" r="1080" t="-18602"/>
          <a:stretch/>
        </p:blipFill>
        <p:spPr>
          <a:xfrm>
            <a:off x="908650" y="1227925"/>
            <a:ext cx="7326697" cy="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6"/>
          <p:cNvPicPr preferRelativeResize="0"/>
          <p:nvPr/>
        </p:nvPicPr>
        <p:blipFill rotWithShape="1">
          <a:blip r:embed="rId4">
            <a:alphaModFix/>
          </a:blip>
          <a:srcRect b="-250" l="0" r="3166" t="0"/>
          <a:stretch/>
        </p:blipFill>
        <p:spPr>
          <a:xfrm>
            <a:off x="3582825" y="2170525"/>
            <a:ext cx="2158351" cy="2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450" y="3611350"/>
            <a:ext cx="5499123" cy="12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pass</a:t>
            </a:r>
            <a:endParaRPr/>
          </a:p>
        </p:txBody>
      </p:sp>
      <p:sp>
        <p:nvSpPr>
          <p:cNvPr id="421" name="Google Shape;421;p67"/>
          <p:cNvSpPr txBox="1"/>
          <p:nvPr>
            <p:ph idx="1" type="body"/>
          </p:nvPr>
        </p:nvSpPr>
        <p:spPr>
          <a:xfrm>
            <a:off x="311700" y="2544425"/>
            <a:ext cx="2423700" cy="14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</a:t>
            </a:r>
            <a:r>
              <a:rPr lang="en" sz="1300"/>
              <a:t>Write this a series of</a:t>
            </a:r>
            <a:r>
              <a:rPr lang="en" sz="1300"/>
              <a:t> </a:t>
            </a:r>
            <a:r>
              <a:rPr lang="en" sz="1300"/>
              <a:t>intermediate calculations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2. Compute these</a:t>
            </a:r>
            <a:r>
              <a:rPr lang="en" sz="1300"/>
              <a:t> </a:t>
            </a:r>
            <a:r>
              <a:rPr lang="en" sz="1300"/>
              <a:t>intermediate quantities</a:t>
            </a:r>
            <a:endParaRPr sz="1300"/>
          </a:p>
        </p:txBody>
      </p:sp>
      <p:pic>
        <p:nvPicPr>
          <p:cNvPr id="422" name="Google Shape;422;p67"/>
          <p:cNvPicPr preferRelativeResize="0"/>
          <p:nvPr/>
        </p:nvPicPr>
        <p:blipFill rotWithShape="1">
          <a:blip r:embed="rId3">
            <a:alphaModFix/>
          </a:blip>
          <a:srcRect b="-5329" l="-1080" r="1080" t="-18602"/>
          <a:stretch/>
        </p:blipFill>
        <p:spPr>
          <a:xfrm>
            <a:off x="908650" y="999325"/>
            <a:ext cx="7326697" cy="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7"/>
          <p:cNvPicPr preferRelativeResize="0"/>
          <p:nvPr/>
        </p:nvPicPr>
        <p:blipFill rotWithShape="1">
          <a:blip r:embed="rId4">
            <a:alphaModFix/>
          </a:blip>
          <a:srcRect b="-250" l="0" r="3166" t="0"/>
          <a:stretch/>
        </p:blipFill>
        <p:spPr>
          <a:xfrm>
            <a:off x="3582825" y="1941925"/>
            <a:ext cx="2158351" cy="2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7"/>
          <p:cNvPicPr preferRelativeResize="0"/>
          <p:nvPr/>
        </p:nvPicPr>
        <p:blipFill rotWithShape="1">
          <a:blip r:embed="rId5">
            <a:alphaModFix/>
          </a:blip>
          <a:srcRect b="48673" l="0" r="0" t="0"/>
          <a:stretch/>
        </p:blipFill>
        <p:spPr>
          <a:xfrm>
            <a:off x="3229775" y="27212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7"/>
          <p:cNvPicPr preferRelativeResize="0"/>
          <p:nvPr/>
        </p:nvPicPr>
        <p:blipFill rotWithShape="1">
          <a:blip r:embed="rId5">
            <a:alphaModFix/>
          </a:blip>
          <a:srcRect b="0" l="0" r="0" t="48673"/>
          <a:stretch/>
        </p:blipFill>
        <p:spPr>
          <a:xfrm>
            <a:off x="5883412" y="2683975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25" y="4248474"/>
            <a:ext cx="7593752" cy="4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432" name="Google Shape;432;p68"/>
          <p:cNvSpPr txBox="1"/>
          <p:nvPr>
            <p:ph idx="1" type="body"/>
          </p:nvPr>
        </p:nvSpPr>
        <p:spPr>
          <a:xfrm>
            <a:off x="311700" y="2544425"/>
            <a:ext cx="2423700" cy="14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Compute the derivatives of the loss with respect to these intermediate quantities, in </a:t>
            </a:r>
            <a:r>
              <a:rPr i="1" lang="en" sz="1300">
                <a:solidFill>
                  <a:schemeClr val="dk2"/>
                </a:solidFill>
              </a:rPr>
              <a:t>reverse order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433" name="Google Shape;433;p68"/>
          <p:cNvPicPr preferRelativeResize="0"/>
          <p:nvPr/>
        </p:nvPicPr>
        <p:blipFill rotWithShape="1">
          <a:blip r:embed="rId3">
            <a:alphaModFix/>
          </a:blip>
          <a:srcRect b="-5329" l="-1080" r="1080" t="-18602"/>
          <a:stretch/>
        </p:blipFill>
        <p:spPr>
          <a:xfrm>
            <a:off x="908650" y="999325"/>
            <a:ext cx="7326697" cy="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8"/>
          <p:cNvPicPr preferRelativeResize="0"/>
          <p:nvPr/>
        </p:nvPicPr>
        <p:blipFill rotWithShape="1">
          <a:blip r:embed="rId4">
            <a:alphaModFix/>
          </a:blip>
          <a:srcRect b="-250" l="0" r="3166" t="0"/>
          <a:stretch/>
        </p:blipFill>
        <p:spPr>
          <a:xfrm>
            <a:off x="3582825" y="1941925"/>
            <a:ext cx="2158351" cy="2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325" y="4155825"/>
            <a:ext cx="7373449" cy="5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9698" y="2918849"/>
            <a:ext cx="4885652" cy="4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442" name="Google Shape;442;p69"/>
          <p:cNvSpPr txBox="1"/>
          <p:nvPr>
            <p:ph idx="1" type="body"/>
          </p:nvPr>
        </p:nvSpPr>
        <p:spPr>
          <a:xfrm>
            <a:off x="311700" y="1044475"/>
            <a:ext cx="24237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Compute the derivatives of the loss with respect to these intermediate quantities, in </a:t>
            </a:r>
            <a:r>
              <a:rPr i="1" lang="en" sz="1300">
                <a:solidFill>
                  <a:schemeClr val="dk2"/>
                </a:solidFill>
              </a:rPr>
              <a:t>reverse order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25" y="4155825"/>
            <a:ext cx="7373449" cy="5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9"/>
          <p:cNvPicPr preferRelativeResize="0"/>
          <p:nvPr/>
        </p:nvPicPr>
        <p:blipFill rotWithShape="1">
          <a:blip r:embed="rId4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9"/>
          <p:cNvPicPr preferRelativeResize="0"/>
          <p:nvPr/>
        </p:nvPicPr>
        <p:blipFill rotWithShape="1">
          <a:blip r:embed="rId4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9"/>
          <p:cNvSpPr txBox="1"/>
          <p:nvPr>
            <p:ph idx="1" type="body"/>
          </p:nvPr>
        </p:nvSpPr>
        <p:spPr>
          <a:xfrm>
            <a:off x="412375" y="2907950"/>
            <a:ext cx="2423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first are easy:</a:t>
            </a:r>
            <a:endParaRPr sz="1300"/>
          </a:p>
        </p:txBody>
      </p:sp>
      <p:pic>
        <p:nvPicPr>
          <p:cNvPr id="447" name="Google Shape;447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4627" y="2833374"/>
            <a:ext cx="2117176" cy="6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453" name="Google Shape;453;p70"/>
          <p:cNvSpPr txBox="1"/>
          <p:nvPr>
            <p:ph idx="1" type="body"/>
          </p:nvPr>
        </p:nvSpPr>
        <p:spPr>
          <a:xfrm>
            <a:off x="311700" y="1044475"/>
            <a:ext cx="24237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Compute the derivatives of the loss with respect to these intermediate quantities, in </a:t>
            </a:r>
            <a:r>
              <a:rPr i="1" lang="en" sz="1300">
                <a:solidFill>
                  <a:schemeClr val="dk2"/>
                </a:solidFill>
              </a:rPr>
              <a:t>reverse order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454" name="Google Shape;454;p70"/>
          <p:cNvPicPr preferRelativeResize="0"/>
          <p:nvPr/>
        </p:nvPicPr>
        <p:blipFill rotWithShape="1">
          <a:blip r:embed="rId3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0"/>
          <p:cNvPicPr preferRelativeResize="0"/>
          <p:nvPr/>
        </p:nvPicPr>
        <p:blipFill rotWithShape="1">
          <a:blip r:embed="rId3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0"/>
          <p:cNvSpPr txBox="1"/>
          <p:nvPr>
            <p:ph idx="1" type="body"/>
          </p:nvPr>
        </p:nvSpPr>
        <p:spPr>
          <a:xfrm>
            <a:off x="412375" y="2907950"/>
            <a:ext cx="2423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rest are computed using the </a:t>
            </a:r>
            <a:r>
              <a:rPr i="1" lang="en" sz="1300">
                <a:solidFill>
                  <a:schemeClr val="dk2"/>
                </a:solidFill>
              </a:rPr>
              <a:t>chain rule</a:t>
            </a:r>
            <a:r>
              <a:rPr lang="en" sz="1300"/>
              <a:t>.</a:t>
            </a:r>
            <a:endParaRPr sz="1300"/>
          </a:p>
        </p:txBody>
      </p:sp>
      <p:pic>
        <p:nvPicPr>
          <p:cNvPr id="457" name="Google Shape;45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5050" y="2818873"/>
            <a:ext cx="1887700" cy="6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0"/>
          <p:cNvSpPr txBox="1"/>
          <p:nvPr/>
        </p:nvSpPr>
        <p:spPr>
          <a:xfrm>
            <a:off x="6315675" y="3724200"/>
            <a:ext cx="1528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does a small change in </a:t>
            </a:r>
            <a:r>
              <a:rPr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f</a:t>
            </a:r>
            <a:r>
              <a:rPr baseline="-25000"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3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change </a:t>
            </a:r>
            <a:r>
              <a:rPr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ℓ</a:t>
            </a:r>
            <a:r>
              <a:rPr baseline="-25000"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i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p70"/>
          <p:cNvSpPr txBox="1"/>
          <p:nvPr/>
        </p:nvSpPr>
        <p:spPr>
          <a:xfrm>
            <a:off x="4123550" y="4198225"/>
            <a:ext cx="1528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does a small change in </a:t>
            </a:r>
            <a:r>
              <a:rPr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3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change </a:t>
            </a:r>
            <a:r>
              <a:rPr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f</a:t>
            </a:r>
            <a:r>
              <a:rPr baseline="-25000"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3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0" name="Google Shape;460;p70"/>
          <p:cNvSpPr txBox="1"/>
          <p:nvPr/>
        </p:nvSpPr>
        <p:spPr>
          <a:xfrm>
            <a:off x="2183725" y="3864925"/>
            <a:ext cx="1528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does a small change in </a:t>
            </a:r>
            <a:r>
              <a:rPr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3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change </a:t>
            </a:r>
            <a:r>
              <a:rPr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ℓ</a:t>
            </a:r>
            <a:r>
              <a:rPr baseline="-25000"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i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1" name="Google Shape;461;p70"/>
          <p:cNvCxnSpPr>
            <a:stCxn id="458" idx="0"/>
          </p:cNvCxnSpPr>
          <p:nvPr/>
        </p:nvCxnSpPr>
        <p:spPr>
          <a:xfrm rot="10800000">
            <a:off x="5620575" y="3379200"/>
            <a:ext cx="14595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70"/>
          <p:cNvCxnSpPr>
            <a:stCxn id="459" idx="0"/>
          </p:cNvCxnSpPr>
          <p:nvPr/>
        </p:nvCxnSpPr>
        <p:spPr>
          <a:xfrm rot="10800000">
            <a:off x="4833050" y="3534325"/>
            <a:ext cx="549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70"/>
          <p:cNvCxnSpPr>
            <a:stCxn id="460" idx="0"/>
          </p:cNvCxnSpPr>
          <p:nvPr/>
        </p:nvCxnSpPr>
        <p:spPr>
          <a:xfrm flipH="1" rot="10800000">
            <a:off x="2948125" y="3482725"/>
            <a:ext cx="632100" cy="3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469" name="Google Shape;469;p71"/>
          <p:cNvSpPr txBox="1"/>
          <p:nvPr>
            <p:ph idx="1" type="body"/>
          </p:nvPr>
        </p:nvSpPr>
        <p:spPr>
          <a:xfrm>
            <a:off x="311700" y="1044475"/>
            <a:ext cx="24237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Compute the derivatives of the loss with respect to these intermediate quantities, in </a:t>
            </a:r>
            <a:r>
              <a:rPr i="1" lang="en" sz="1300">
                <a:solidFill>
                  <a:schemeClr val="dk2"/>
                </a:solidFill>
              </a:rPr>
              <a:t>reverse order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470" name="Google Shape;470;p71"/>
          <p:cNvPicPr preferRelativeResize="0"/>
          <p:nvPr/>
        </p:nvPicPr>
        <p:blipFill rotWithShape="1">
          <a:blip r:embed="rId3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1"/>
          <p:cNvPicPr preferRelativeResize="0"/>
          <p:nvPr/>
        </p:nvPicPr>
        <p:blipFill rotWithShape="1">
          <a:blip r:embed="rId3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1"/>
          <p:cNvSpPr txBox="1"/>
          <p:nvPr>
            <p:ph idx="1" type="body"/>
          </p:nvPr>
        </p:nvSpPr>
        <p:spPr>
          <a:xfrm>
            <a:off x="412375" y="2907950"/>
            <a:ext cx="2423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rest are computed using the </a:t>
            </a:r>
            <a:r>
              <a:rPr i="1" lang="en" sz="1300">
                <a:solidFill>
                  <a:schemeClr val="dk2"/>
                </a:solidFill>
              </a:rPr>
              <a:t>chain rule</a:t>
            </a:r>
            <a:r>
              <a:rPr lang="en" sz="1300"/>
              <a:t>.</a:t>
            </a:r>
            <a:endParaRPr sz="1300"/>
          </a:p>
        </p:txBody>
      </p:sp>
      <p:pic>
        <p:nvPicPr>
          <p:cNvPr id="473" name="Google Shape;47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5050" y="2818873"/>
            <a:ext cx="1887700" cy="6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1"/>
          <p:cNvSpPr txBox="1"/>
          <p:nvPr/>
        </p:nvSpPr>
        <p:spPr>
          <a:xfrm>
            <a:off x="6315675" y="3724200"/>
            <a:ext cx="1528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Already computed!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5" name="Google Shape;475;p71"/>
          <p:cNvSpPr txBox="1"/>
          <p:nvPr/>
        </p:nvSpPr>
        <p:spPr>
          <a:xfrm>
            <a:off x="4123550" y="4198225"/>
            <a:ext cx="1528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𝑤</a:t>
            </a:r>
            <a:r>
              <a:rPr baseline="-25000"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aseline="-25000"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6" name="Google Shape;476;p71"/>
          <p:cNvSpPr txBox="1"/>
          <p:nvPr/>
        </p:nvSpPr>
        <p:spPr>
          <a:xfrm>
            <a:off x="2183725" y="3864925"/>
            <a:ext cx="1528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does a small change in </a:t>
            </a:r>
            <a:r>
              <a:rPr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h</a:t>
            </a:r>
            <a:r>
              <a:rPr baseline="-25000"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3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change </a:t>
            </a:r>
            <a:r>
              <a:rPr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ℓ</a:t>
            </a:r>
            <a:r>
              <a:rPr baseline="-25000" lang="en" sz="1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i</a:t>
            </a: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77" name="Google Shape;477;p71"/>
          <p:cNvCxnSpPr>
            <a:stCxn id="474" idx="0"/>
          </p:cNvCxnSpPr>
          <p:nvPr/>
        </p:nvCxnSpPr>
        <p:spPr>
          <a:xfrm rot="10800000">
            <a:off x="5620575" y="3379200"/>
            <a:ext cx="14595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71"/>
          <p:cNvCxnSpPr>
            <a:stCxn id="475" idx="0"/>
          </p:cNvCxnSpPr>
          <p:nvPr/>
        </p:nvCxnSpPr>
        <p:spPr>
          <a:xfrm rot="10800000">
            <a:off x="4833050" y="3534325"/>
            <a:ext cx="549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71"/>
          <p:cNvCxnSpPr>
            <a:stCxn id="476" idx="0"/>
          </p:cNvCxnSpPr>
          <p:nvPr/>
        </p:nvCxnSpPr>
        <p:spPr>
          <a:xfrm flipH="1" rot="10800000">
            <a:off x="2948125" y="3482725"/>
            <a:ext cx="632100" cy="3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71"/>
          <p:cNvSpPr/>
          <p:nvPr/>
        </p:nvSpPr>
        <p:spPr>
          <a:xfrm>
            <a:off x="7000550" y="2935725"/>
            <a:ext cx="430200" cy="430200"/>
          </a:xfrm>
          <a:prstGeom prst="ellipse">
            <a:avLst/>
          </a:prstGeom>
          <a:noFill/>
          <a:ln cap="flat" cmpd="sng" w="38100">
            <a:solidFill>
              <a:srgbClr val="006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6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rgbClr val="006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486" name="Google Shape;486;p72"/>
          <p:cNvSpPr txBox="1"/>
          <p:nvPr>
            <p:ph idx="1" type="body"/>
          </p:nvPr>
        </p:nvSpPr>
        <p:spPr>
          <a:xfrm>
            <a:off x="311700" y="1044475"/>
            <a:ext cx="24237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Compute the derivatives of the loss with respect to these intermediate quantities, in </a:t>
            </a:r>
            <a:r>
              <a:rPr i="1" lang="en" sz="1300">
                <a:solidFill>
                  <a:schemeClr val="dk2"/>
                </a:solidFill>
              </a:rPr>
              <a:t>reverse order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487" name="Google Shape;487;p72"/>
          <p:cNvPicPr preferRelativeResize="0"/>
          <p:nvPr/>
        </p:nvPicPr>
        <p:blipFill rotWithShape="1">
          <a:blip r:embed="rId3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2"/>
          <p:cNvPicPr preferRelativeResize="0"/>
          <p:nvPr/>
        </p:nvPicPr>
        <p:blipFill rotWithShape="1">
          <a:blip r:embed="rId3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2"/>
          <p:cNvSpPr txBox="1"/>
          <p:nvPr>
            <p:ph idx="1" type="body"/>
          </p:nvPr>
        </p:nvSpPr>
        <p:spPr>
          <a:xfrm>
            <a:off x="412375" y="2907950"/>
            <a:ext cx="2423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rest are computed using the </a:t>
            </a:r>
            <a:r>
              <a:rPr i="1" lang="en" sz="1300">
                <a:solidFill>
                  <a:schemeClr val="dk2"/>
                </a:solidFill>
              </a:rPr>
              <a:t>chain rule</a:t>
            </a:r>
            <a:r>
              <a:rPr lang="en" sz="1300"/>
              <a:t>.</a:t>
            </a:r>
            <a:endParaRPr sz="1300"/>
          </a:p>
        </p:txBody>
      </p:sp>
      <p:sp>
        <p:nvSpPr>
          <p:cNvPr id="490" name="Google Shape;490;p72"/>
          <p:cNvSpPr txBox="1"/>
          <p:nvPr/>
        </p:nvSpPr>
        <p:spPr>
          <a:xfrm>
            <a:off x="3352425" y="4149450"/>
            <a:ext cx="1528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Already computed!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1" name="Google Shape;491;p72"/>
          <p:cNvSpPr txBox="1"/>
          <p:nvPr/>
        </p:nvSpPr>
        <p:spPr>
          <a:xfrm>
            <a:off x="6192425" y="4149450"/>
            <a:ext cx="1528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-sin(</a:t>
            </a:r>
            <a:r>
              <a:rPr b="1" lang="en" sz="10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h</a:t>
            </a:r>
            <a:r>
              <a:rPr baseline="-25000" lang="en" sz="10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r>
              <a:rPr lang="en" sz="12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)</a:t>
            </a:r>
            <a:endParaRPr baseline="-25000" sz="12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cxnSp>
        <p:nvCxnSpPr>
          <p:cNvPr id="492" name="Google Shape;492;p72"/>
          <p:cNvCxnSpPr>
            <a:stCxn id="490" idx="0"/>
            <a:endCxn id="493" idx="2"/>
          </p:cNvCxnSpPr>
          <p:nvPr/>
        </p:nvCxnSpPr>
        <p:spPr>
          <a:xfrm flipH="1" rot="10800000">
            <a:off x="4116825" y="3455250"/>
            <a:ext cx="793500" cy="6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72"/>
          <p:cNvCxnSpPr>
            <a:stCxn id="491" idx="0"/>
          </p:cNvCxnSpPr>
          <p:nvPr/>
        </p:nvCxnSpPr>
        <p:spPr>
          <a:xfrm rot="10800000">
            <a:off x="6258425" y="3494250"/>
            <a:ext cx="698400" cy="6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72"/>
          <p:cNvSpPr/>
          <p:nvPr/>
        </p:nvSpPr>
        <p:spPr>
          <a:xfrm>
            <a:off x="7000550" y="2935725"/>
            <a:ext cx="430200" cy="430200"/>
          </a:xfrm>
          <a:prstGeom prst="ellipse">
            <a:avLst/>
          </a:prstGeom>
          <a:noFill/>
          <a:ln cap="flat" cmpd="sng" w="38100">
            <a:solidFill>
              <a:srgbClr val="006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6EFF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1800">
              <a:solidFill>
                <a:srgbClr val="006E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3" name="Google Shape;49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425" y="2743513"/>
            <a:ext cx="3115899" cy="7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501" name="Google Shape;501;p73"/>
          <p:cNvSpPr txBox="1"/>
          <p:nvPr>
            <p:ph idx="1" type="body"/>
          </p:nvPr>
        </p:nvSpPr>
        <p:spPr>
          <a:xfrm>
            <a:off x="311700" y="1044475"/>
            <a:ext cx="24237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Compute the derivatives of the loss with respect to these intermediate quantities, in </a:t>
            </a:r>
            <a:r>
              <a:rPr i="1" lang="en" sz="1300">
                <a:solidFill>
                  <a:schemeClr val="dk2"/>
                </a:solidFill>
              </a:rPr>
              <a:t>reverse order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502" name="Google Shape;502;p73"/>
          <p:cNvPicPr preferRelativeResize="0"/>
          <p:nvPr/>
        </p:nvPicPr>
        <p:blipFill rotWithShape="1">
          <a:blip r:embed="rId3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3"/>
          <p:cNvPicPr preferRelativeResize="0"/>
          <p:nvPr/>
        </p:nvPicPr>
        <p:blipFill rotWithShape="1">
          <a:blip r:embed="rId3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3"/>
          <p:cNvSpPr txBox="1"/>
          <p:nvPr>
            <p:ph idx="1" type="body"/>
          </p:nvPr>
        </p:nvSpPr>
        <p:spPr>
          <a:xfrm>
            <a:off x="412375" y="2907950"/>
            <a:ext cx="2423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rest are computed using the </a:t>
            </a:r>
            <a:r>
              <a:rPr i="1" lang="en" sz="1300">
                <a:solidFill>
                  <a:schemeClr val="dk2"/>
                </a:solidFill>
              </a:rPr>
              <a:t>chain rule</a:t>
            </a:r>
            <a:r>
              <a:rPr lang="en" sz="1300"/>
              <a:t>.</a:t>
            </a:r>
            <a:endParaRPr sz="1300"/>
          </a:p>
        </p:txBody>
      </p:sp>
      <p:pic>
        <p:nvPicPr>
          <p:cNvPr id="505" name="Google Shape;505;p73"/>
          <p:cNvPicPr preferRelativeResize="0"/>
          <p:nvPr/>
        </p:nvPicPr>
        <p:blipFill rotWithShape="1">
          <a:blip r:embed="rId4">
            <a:alphaModFix/>
          </a:blip>
          <a:srcRect b="79671" l="0" r="0" t="0"/>
          <a:stretch/>
        </p:blipFill>
        <p:spPr>
          <a:xfrm>
            <a:off x="3598075" y="2527900"/>
            <a:ext cx="3440600" cy="5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311700" y="1152475"/>
            <a:ext cx="8520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dataset of </a:t>
            </a:r>
            <a:r>
              <a:rPr i="1" lang="en"/>
              <a:t>I</a:t>
            </a:r>
            <a:r>
              <a:rPr lang="en"/>
              <a:t> pairs of input/output examples:</a:t>
            </a:r>
            <a:endParaRPr/>
          </a:p>
        </p:txBody>
      </p:sp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2773" y="1771226"/>
            <a:ext cx="15335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3587" y="3250595"/>
            <a:ext cx="3524254" cy="1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311700" y="2550125"/>
            <a:ext cx="8520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Loss function</a:t>
            </a:r>
            <a:r>
              <a:rPr lang="en">
                <a:solidFill>
                  <a:srgbClr val="D18362"/>
                </a:solidFill>
              </a:rPr>
              <a:t> </a:t>
            </a:r>
            <a:r>
              <a:rPr lang="en"/>
              <a:t>or</a:t>
            </a:r>
            <a:r>
              <a:rPr lang="en">
                <a:solidFill>
                  <a:srgbClr val="D1836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cost function</a:t>
            </a:r>
            <a:r>
              <a:rPr lang="en">
                <a:solidFill>
                  <a:srgbClr val="D18362"/>
                </a:solidFill>
              </a:rPr>
              <a:t> </a:t>
            </a:r>
            <a:r>
              <a:rPr lang="en"/>
              <a:t>measures how bad model is: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511" name="Google Shape;511;p74"/>
          <p:cNvSpPr txBox="1"/>
          <p:nvPr>
            <p:ph idx="1" type="body"/>
          </p:nvPr>
        </p:nvSpPr>
        <p:spPr>
          <a:xfrm>
            <a:off x="311700" y="1044475"/>
            <a:ext cx="24237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Compute the derivatives of the loss with respect to these intermediate quantities, in </a:t>
            </a:r>
            <a:r>
              <a:rPr i="1" lang="en" sz="1300">
                <a:solidFill>
                  <a:schemeClr val="dk2"/>
                </a:solidFill>
              </a:rPr>
              <a:t>reverse order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512" name="Google Shape;512;p74"/>
          <p:cNvPicPr preferRelativeResize="0"/>
          <p:nvPr/>
        </p:nvPicPr>
        <p:blipFill rotWithShape="1">
          <a:blip r:embed="rId3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4"/>
          <p:cNvPicPr preferRelativeResize="0"/>
          <p:nvPr/>
        </p:nvPicPr>
        <p:blipFill rotWithShape="1">
          <a:blip r:embed="rId3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4"/>
          <p:cNvSpPr txBox="1"/>
          <p:nvPr>
            <p:ph idx="1" type="body"/>
          </p:nvPr>
        </p:nvSpPr>
        <p:spPr>
          <a:xfrm>
            <a:off x="412375" y="2907950"/>
            <a:ext cx="2423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rest are computed using the </a:t>
            </a:r>
            <a:r>
              <a:rPr i="1" lang="en" sz="1300">
                <a:solidFill>
                  <a:schemeClr val="dk2"/>
                </a:solidFill>
              </a:rPr>
              <a:t>chain rule</a:t>
            </a:r>
            <a:r>
              <a:rPr lang="en" sz="1300"/>
              <a:t>.</a:t>
            </a:r>
            <a:endParaRPr sz="1300"/>
          </a:p>
        </p:txBody>
      </p:sp>
      <p:pic>
        <p:nvPicPr>
          <p:cNvPr id="515" name="Google Shape;515;p74"/>
          <p:cNvPicPr preferRelativeResize="0"/>
          <p:nvPr/>
        </p:nvPicPr>
        <p:blipFill rotWithShape="1">
          <a:blip r:embed="rId4">
            <a:alphaModFix/>
          </a:blip>
          <a:srcRect b="60073" l="0" r="0" t="0"/>
          <a:stretch/>
        </p:blipFill>
        <p:spPr>
          <a:xfrm>
            <a:off x="3598075" y="2527900"/>
            <a:ext cx="3440600" cy="9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521" name="Google Shape;521;p75"/>
          <p:cNvSpPr txBox="1"/>
          <p:nvPr>
            <p:ph idx="1" type="body"/>
          </p:nvPr>
        </p:nvSpPr>
        <p:spPr>
          <a:xfrm>
            <a:off x="311700" y="1044475"/>
            <a:ext cx="24237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Compute the derivatives of the loss with respect to these intermediate quantities, in </a:t>
            </a:r>
            <a:r>
              <a:rPr i="1" lang="en" sz="1300">
                <a:solidFill>
                  <a:schemeClr val="dk2"/>
                </a:solidFill>
              </a:rPr>
              <a:t>reverse order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522" name="Google Shape;522;p75"/>
          <p:cNvPicPr preferRelativeResize="0"/>
          <p:nvPr/>
        </p:nvPicPr>
        <p:blipFill rotWithShape="1">
          <a:blip r:embed="rId3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5"/>
          <p:cNvPicPr preferRelativeResize="0"/>
          <p:nvPr/>
        </p:nvPicPr>
        <p:blipFill rotWithShape="1">
          <a:blip r:embed="rId3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5"/>
          <p:cNvSpPr txBox="1"/>
          <p:nvPr>
            <p:ph idx="1" type="body"/>
          </p:nvPr>
        </p:nvSpPr>
        <p:spPr>
          <a:xfrm>
            <a:off x="412375" y="2907950"/>
            <a:ext cx="2423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rest are computed using the </a:t>
            </a:r>
            <a:r>
              <a:rPr i="1" lang="en" sz="1300">
                <a:solidFill>
                  <a:schemeClr val="dk2"/>
                </a:solidFill>
              </a:rPr>
              <a:t>chain rule</a:t>
            </a:r>
            <a:r>
              <a:rPr lang="en" sz="1300"/>
              <a:t>.</a:t>
            </a:r>
            <a:endParaRPr sz="1300"/>
          </a:p>
        </p:txBody>
      </p:sp>
      <p:pic>
        <p:nvPicPr>
          <p:cNvPr id="525" name="Google Shape;5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075" y="2527900"/>
            <a:ext cx="3440592" cy="246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531" name="Google Shape;531;p76"/>
          <p:cNvSpPr txBox="1"/>
          <p:nvPr>
            <p:ph idx="1" type="body"/>
          </p:nvPr>
        </p:nvSpPr>
        <p:spPr>
          <a:xfrm>
            <a:off x="311700" y="1044475"/>
            <a:ext cx="24237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Compute the derivatives of the loss with respect to these intermediate quantities, in </a:t>
            </a:r>
            <a:r>
              <a:rPr i="1" lang="en" sz="1300">
                <a:solidFill>
                  <a:schemeClr val="dk2"/>
                </a:solidFill>
              </a:rPr>
              <a:t>reverse order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532" name="Google Shape;53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25" y="3241425"/>
            <a:ext cx="7373449" cy="5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6"/>
          <p:cNvPicPr preferRelativeResize="0"/>
          <p:nvPr/>
        </p:nvPicPr>
        <p:blipFill rotWithShape="1">
          <a:blip r:embed="rId4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6"/>
          <p:cNvPicPr preferRelativeResize="0"/>
          <p:nvPr/>
        </p:nvPicPr>
        <p:blipFill rotWithShape="1">
          <a:blip r:embed="rId4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6"/>
          <p:cNvSpPr txBox="1"/>
          <p:nvPr>
            <p:ph idx="1" type="body"/>
          </p:nvPr>
        </p:nvSpPr>
        <p:spPr>
          <a:xfrm>
            <a:off x="311700" y="2603150"/>
            <a:ext cx="5625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Chain rule</a:t>
            </a:r>
            <a:r>
              <a:rPr lang="en" sz="1300"/>
              <a:t> all the way down!</a:t>
            </a:r>
            <a:endParaRPr sz="13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541" name="Google Shape;541;p77"/>
          <p:cNvSpPr txBox="1"/>
          <p:nvPr>
            <p:ph idx="1" type="body"/>
          </p:nvPr>
        </p:nvSpPr>
        <p:spPr>
          <a:xfrm>
            <a:off x="311700" y="1044475"/>
            <a:ext cx="25101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2</a:t>
            </a:r>
            <a:r>
              <a:rPr lang="en" sz="1300">
                <a:solidFill>
                  <a:schemeClr val="dk2"/>
                </a:solidFill>
              </a:rPr>
              <a:t>. Find how the loss changes as a function of the parameters </a:t>
            </a:r>
            <a:r>
              <a:rPr lang="en" sz="1300">
                <a:solidFill>
                  <a:schemeClr val="dk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β</a:t>
            </a:r>
            <a:r>
              <a:rPr lang="en" sz="1300">
                <a:solidFill>
                  <a:schemeClr val="dk2"/>
                </a:solidFill>
              </a:rPr>
              <a:t> and </a:t>
            </a:r>
            <a:r>
              <a:rPr lang="en" sz="1300">
                <a:solidFill>
                  <a:schemeClr val="dk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ω</a:t>
            </a:r>
            <a:r>
              <a:rPr lang="en" sz="1300">
                <a:solidFill>
                  <a:schemeClr val="dk2"/>
                </a:solidFill>
              </a:rPr>
              <a:t>.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542" name="Google Shape;542;p77"/>
          <p:cNvPicPr preferRelativeResize="0"/>
          <p:nvPr/>
        </p:nvPicPr>
        <p:blipFill rotWithShape="1">
          <a:blip r:embed="rId3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7"/>
          <p:cNvPicPr preferRelativeResize="0"/>
          <p:nvPr/>
        </p:nvPicPr>
        <p:blipFill rotWithShape="1">
          <a:blip r:embed="rId3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7"/>
          <p:cNvSpPr txBox="1"/>
          <p:nvPr>
            <p:ph idx="1" type="body"/>
          </p:nvPr>
        </p:nvSpPr>
        <p:spPr>
          <a:xfrm>
            <a:off x="311700" y="2603150"/>
            <a:ext cx="5625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Chain rule</a:t>
            </a:r>
            <a:r>
              <a:rPr lang="en" sz="1300"/>
              <a:t> all the way down! Same recipe for weight and bias terms too!</a:t>
            </a:r>
            <a:endParaRPr sz="1300"/>
          </a:p>
        </p:txBody>
      </p:sp>
      <p:pic>
        <p:nvPicPr>
          <p:cNvPr id="545" name="Google Shape;54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587" y="3289200"/>
            <a:ext cx="7584826" cy="12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pass</a:t>
            </a:r>
            <a:endParaRPr/>
          </a:p>
        </p:txBody>
      </p:sp>
      <p:sp>
        <p:nvSpPr>
          <p:cNvPr id="551" name="Google Shape;551;p78"/>
          <p:cNvSpPr txBox="1"/>
          <p:nvPr>
            <p:ph idx="1" type="body"/>
          </p:nvPr>
        </p:nvSpPr>
        <p:spPr>
          <a:xfrm>
            <a:off x="311700" y="1044475"/>
            <a:ext cx="25101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2. Find how the loss changes as a function of the </a:t>
            </a:r>
            <a:r>
              <a:rPr lang="en" sz="1300">
                <a:solidFill>
                  <a:schemeClr val="dk2"/>
                </a:solidFill>
              </a:rPr>
              <a:t>parameters </a:t>
            </a:r>
            <a:r>
              <a:rPr lang="en" sz="1300">
                <a:solidFill>
                  <a:schemeClr val="dk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β</a:t>
            </a:r>
            <a:r>
              <a:rPr lang="en" sz="1300">
                <a:solidFill>
                  <a:schemeClr val="dk2"/>
                </a:solidFill>
              </a:rPr>
              <a:t> and </a:t>
            </a:r>
            <a:r>
              <a:rPr lang="en" sz="1300">
                <a:solidFill>
                  <a:schemeClr val="dk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ω</a:t>
            </a:r>
            <a:r>
              <a:rPr lang="en" sz="1300"/>
              <a:t>.</a:t>
            </a:r>
            <a:endParaRPr sz="1300"/>
          </a:p>
        </p:txBody>
      </p:sp>
      <p:pic>
        <p:nvPicPr>
          <p:cNvPr id="552" name="Google Shape;552;p78"/>
          <p:cNvPicPr preferRelativeResize="0"/>
          <p:nvPr/>
        </p:nvPicPr>
        <p:blipFill rotWithShape="1">
          <a:blip r:embed="rId3">
            <a:alphaModFix/>
          </a:blip>
          <a:srcRect b="48673" l="0" r="0" t="0"/>
          <a:stretch/>
        </p:blipFill>
        <p:spPr>
          <a:xfrm>
            <a:off x="3712525" y="1140803"/>
            <a:ext cx="1616311" cy="12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8"/>
          <p:cNvPicPr preferRelativeResize="0"/>
          <p:nvPr/>
        </p:nvPicPr>
        <p:blipFill rotWithShape="1">
          <a:blip r:embed="rId3">
            <a:alphaModFix/>
          </a:blip>
          <a:srcRect b="0" l="0" r="0" t="48673"/>
          <a:stretch/>
        </p:blipFill>
        <p:spPr>
          <a:xfrm>
            <a:off x="6366162" y="1103575"/>
            <a:ext cx="1616311" cy="123469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8"/>
          <p:cNvSpPr txBox="1"/>
          <p:nvPr>
            <p:ph idx="1" type="body"/>
          </p:nvPr>
        </p:nvSpPr>
        <p:spPr>
          <a:xfrm>
            <a:off x="311700" y="2603150"/>
            <a:ext cx="5625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Chain rule</a:t>
            </a:r>
            <a:r>
              <a:rPr lang="en" sz="1300"/>
              <a:t> all the way down! Same recipe for weight and bias terms too!</a:t>
            </a:r>
            <a:endParaRPr sz="1300"/>
          </a:p>
        </p:txBody>
      </p:sp>
      <p:pic>
        <p:nvPicPr>
          <p:cNvPr id="555" name="Google Shape;555;p78"/>
          <p:cNvPicPr preferRelativeResize="0"/>
          <p:nvPr/>
        </p:nvPicPr>
        <p:blipFill rotWithShape="1">
          <a:blip r:embed="rId4">
            <a:alphaModFix/>
          </a:blip>
          <a:srcRect b="0" l="0" r="0" t="46178"/>
          <a:stretch/>
        </p:blipFill>
        <p:spPr>
          <a:xfrm>
            <a:off x="3753375" y="3399923"/>
            <a:ext cx="1637248" cy="6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suggestion</a:t>
            </a:r>
            <a:endParaRPr/>
          </a:p>
        </p:txBody>
      </p:sp>
      <p:sp>
        <p:nvSpPr>
          <p:cNvPr id="561" name="Google Shape;561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Check 7.4 in your textbook for a discussion on the extension to matrix calculus.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differentiation</a:t>
            </a:r>
            <a:endParaRPr/>
          </a:p>
        </p:txBody>
      </p:sp>
      <p:sp>
        <p:nvSpPr>
          <p:cNvPr id="567" name="Google Shape;56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Modern deep learning frameworks compute derivatives </a:t>
            </a:r>
            <a:r>
              <a:rPr lang="en" sz="1400">
                <a:solidFill>
                  <a:schemeClr val="dk2"/>
                </a:solidFill>
              </a:rPr>
              <a:t>automatically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 just have to specify the model and the loss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How?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Each component knows how to compute its own derivative</a:t>
            </a:r>
            <a:endParaRPr sz="12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ReLU knows how to compute deriv of output w.r.t. input</a:t>
            </a:r>
            <a:endParaRPr sz="10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Linear function knows how to compute deriv of output w.r.t. input</a:t>
            </a:r>
            <a:endParaRPr sz="10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Linear function knows how to compute deriv of output w.r.t. parameter</a:t>
            </a:r>
            <a:endParaRPr sz="10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You specify the order of the components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It can compute the chain of derivatives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Works with branches as long as it’s still an acyclic graph</a:t>
            </a:r>
            <a:endParaRPr sz="1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simple model</a:t>
            </a:r>
            <a:endParaRPr/>
          </a:p>
        </p:txBody>
      </p:sp>
      <p:pic>
        <p:nvPicPr>
          <p:cNvPr id="578" name="Google Shape;578;p82"/>
          <p:cNvPicPr preferRelativeResize="0"/>
          <p:nvPr/>
        </p:nvPicPr>
        <p:blipFill rotWithShape="1">
          <a:blip r:embed="rId3">
            <a:alphaModFix/>
          </a:blip>
          <a:srcRect b="0" l="0" r="49487" t="0"/>
          <a:stretch/>
        </p:blipFill>
        <p:spPr>
          <a:xfrm>
            <a:off x="311700" y="876125"/>
            <a:ext cx="3941026" cy="39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2"/>
          <p:cNvSpPr txBox="1"/>
          <p:nvPr/>
        </p:nvSpPr>
        <p:spPr>
          <a:xfrm>
            <a:off x="4815925" y="1149375"/>
            <a:ext cx="33678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Define a loss function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Compute the change in parameters required to make the loss smaller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Apply the change and get new parameters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rabicPeriod"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Repeat from (2)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3"/>
          <p:cNvSpPr/>
          <p:nvPr/>
        </p:nvSpPr>
        <p:spPr>
          <a:xfrm>
            <a:off x="722870" y="1141292"/>
            <a:ext cx="342900" cy="36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83"/>
          <p:cNvSpPr txBox="1"/>
          <p:nvPr/>
        </p:nvSpPr>
        <p:spPr>
          <a:xfrm>
            <a:off x="4379389" y="1135511"/>
            <a:ext cx="390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 Compute derivatives (slopes of function) with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to the parameters</a:t>
            </a:r>
            <a:endParaRPr sz="1100"/>
          </a:p>
        </p:txBody>
      </p:sp>
      <p:pic>
        <p:nvPicPr>
          <p:cNvPr id="586" name="Google Shape;58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775407"/>
            <a:ext cx="2751363" cy="103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3"/>
          <p:cNvPicPr preferRelativeResize="0"/>
          <p:nvPr/>
        </p:nvPicPr>
        <p:blipFill rotWithShape="1">
          <a:blip r:embed="rId4">
            <a:alphaModFix/>
          </a:blip>
          <a:srcRect b="0" l="0" r="49899" t="0"/>
          <a:stretch/>
        </p:blipFill>
        <p:spPr>
          <a:xfrm>
            <a:off x="243324" y="1002582"/>
            <a:ext cx="3908809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311700" y="1152475"/>
            <a:ext cx="8520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dataset of </a:t>
            </a:r>
            <a:r>
              <a:rPr i="1" lang="en"/>
              <a:t>I</a:t>
            </a:r>
            <a:r>
              <a:rPr lang="en"/>
              <a:t> pairs of input/output examples:</a:t>
            </a:r>
            <a:endParaRPr/>
          </a:p>
        </p:txBody>
      </p:sp>
      <p:pic>
        <p:nvPicPr>
          <p:cNvPr id="98" name="Google Shape;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2773" y="1771226"/>
            <a:ext cx="15335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11700" y="2550125"/>
            <a:ext cx="8520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Loss function</a:t>
            </a:r>
            <a:r>
              <a:rPr lang="en">
                <a:solidFill>
                  <a:srgbClr val="D18362"/>
                </a:solidFill>
              </a:rPr>
              <a:t> </a:t>
            </a:r>
            <a:r>
              <a:rPr lang="en"/>
              <a:t>or</a:t>
            </a:r>
            <a:r>
              <a:rPr lang="en">
                <a:solidFill>
                  <a:srgbClr val="D1836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cost function</a:t>
            </a:r>
            <a:r>
              <a:rPr lang="en">
                <a:solidFill>
                  <a:srgbClr val="D18362"/>
                </a:solidFill>
              </a:rPr>
              <a:t> </a:t>
            </a:r>
            <a:r>
              <a:rPr lang="en"/>
              <a:t>measures how bad model is: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43400" y="3374175"/>
            <a:ext cx="852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IBM Plex Serif"/>
                <a:ea typeface="IBM Plex Serif"/>
                <a:cs typeface="IBM Plex Serif"/>
                <a:sym typeface="IBM Plex Serif"/>
              </a:rPr>
              <a:t>L</a:t>
            </a:r>
            <a:r>
              <a:rPr lang="en" sz="3600">
                <a:latin typeface="IBM Plex Serif"/>
                <a:ea typeface="IBM Plex Serif"/>
                <a:cs typeface="IBM Plex Serif"/>
                <a:sym typeface="IBM Plex Serif"/>
              </a:rPr>
              <a:t>[𝜙]</a:t>
            </a:r>
            <a:endParaRPr sz="36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770075" y="37929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Returns a scalar that is smaller when model maps inputs to outputs better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4"/>
          <p:cNvSpPr/>
          <p:nvPr/>
        </p:nvSpPr>
        <p:spPr>
          <a:xfrm>
            <a:off x="722870" y="1141292"/>
            <a:ext cx="342900" cy="36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4"/>
          <p:cNvSpPr txBox="1"/>
          <p:nvPr/>
        </p:nvSpPr>
        <p:spPr>
          <a:xfrm>
            <a:off x="4379389" y="1135511"/>
            <a:ext cx="390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 Compute derivatives (slopes of function) with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to the parameters</a:t>
            </a:r>
            <a:endParaRPr sz="1100"/>
          </a:p>
        </p:txBody>
      </p:sp>
      <p:pic>
        <p:nvPicPr>
          <p:cNvPr id="595" name="Google Shape;59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775407"/>
            <a:ext cx="2751363" cy="103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1" y="3064145"/>
            <a:ext cx="2081893" cy="5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4"/>
          <p:cNvPicPr preferRelativeResize="0"/>
          <p:nvPr/>
        </p:nvPicPr>
        <p:blipFill rotWithShape="1">
          <a:blip r:embed="rId5">
            <a:alphaModFix/>
          </a:blip>
          <a:srcRect b="0" l="0" r="49899" t="0"/>
          <a:stretch/>
        </p:blipFill>
        <p:spPr>
          <a:xfrm>
            <a:off x="243324" y="1002582"/>
            <a:ext cx="3908809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5"/>
          <p:cNvSpPr/>
          <p:nvPr/>
        </p:nvSpPr>
        <p:spPr>
          <a:xfrm>
            <a:off x="722870" y="1141292"/>
            <a:ext cx="342900" cy="36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85"/>
          <p:cNvSpPr txBox="1"/>
          <p:nvPr/>
        </p:nvSpPr>
        <p:spPr>
          <a:xfrm>
            <a:off x="4379389" y="1135511"/>
            <a:ext cx="390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 Compute derivatives (slopes of function) with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to the parameters</a:t>
            </a:r>
            <a:endParaRPr sz="1100"/>
          </a:p>
        </p:txBody>
      </p:sp>
      <p:pic>
        <p:nvPicPr>
          <p:cNvPr id="605" name="Google Shape;60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775407"/>
            <a:ext cx="2751363" cy="103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1" y="3064145"/>
            <a:ext cx="2081893" cy="5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4515" y="3925505"/>
            <a:ext cx="3108786" cy="68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5"/>
          <p:cNvPicPr preferRelativeResize="0"/>
          <p:nvPr/>
        </p:nvPicPr>
        <p:blipFill rotWithShape="1">
          <a:blip r:embed="rId6">
            <a:alphaModFix/>
          </a:blip>
          <a:srcRect b="0" l="0" r="49899" t="0"/>
          <a:stretch/>
        </p:blipFill>
        <p:spPr>
          <a:xfrm>
            <a:off x="243324" y="1002582"/>
            <a:ext cx="3908809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6"/>
          <p:cNvSpPr txBox="1"/>
          <p:nvPr/>
        </p:nvSpPr>
        <p:spPr>
          <a:xfrm>
            <a:off x="4379389" y="1135511"/>
            <a:ext cx="390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 Compute derivatives (slopes of function) with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to the parameters</a:t>
            </a:r>
            <a:endParaRPr sz="1100"/>
          </a:p>
        </p:txBody>
      </p:sp>
      <p:pic>
        <p:nvPicPr>
          <p:cNvPr id="615" name="Google Shape;61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150" y="1712157"/>
            <a:ext cx="2081893" cy="5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9414" y="2573517"/>
            <a:ext cx="3108786" cy="68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6"/>
          <p:cNvPicPr preferRelativeResize="0"/>
          <p:nvPr/>
        </p:nvPicPr>
        <p:blipFill rotWithShape="1">
          <a:blip r:embed="rId5">
            <a:alphaModFix/>
          </a:blip>
          <a:srcRect b="0" l="0" r="49899" t="0"/>
          <a:stretch/>
        </p:blipFill>
        <p:spPr>
          <a:xfrm>
            <a:off x="243324" y="1002582"/>
            <a:ext cx="3908809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87"/>
          <p:cNvPicPr preferRelativeResize="0"/>
          <p:nvPr/>
        </p:nvPicPr>
        <p:blipFill rotWithShape="1">
          <a:blip r:embed="rId3">
            <a:alphaModFix/>
          </a:blip>
          <a:srcRect b="0" l="0" r="49917" t="0"/>
          <a:stretch/>
        </p:blipFill>
        <p:spPr>
          <a:xfrm>
            <a:off x="243324" y="1002582"/>
            <a:ext cx="3907552" cy="394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0689" y="4007989"/>
            <a:ext cx="2072990" cy="70227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7"/>
          <p:cNvSpPr txBox="1"/>
          <p:nvPr/>
        </p:nvSpPr>
        <p:spPr>
          <a:xfrm>
            <a:off x="4379389" y="1135511"/>
            <a:ext cx="390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 Compute derivatives (slopes of function) with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to the parameters</a:t>
            </a:r>
            <a:endParaRPr sz="1100"/>
          </a:p>
        </p:txBody>
      </p:sp>
      <p:sp>
        <p:nvSpPr>
          <p:cNvPr id="626" name="Google Shape;626;p87"/>
          <p:cNvSpPr txBox="1"/>
          <p:nvPr/>
        </p:nvSpPr>
        <p:spPr>
          <a:xfrm>
            <a:off x="4379389" y="3418428"/>
            <a:ext cx="329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 Update parameters according to rule</a:t>
            </a:r>
            <a:endParaRPr sz="1100"/>
          </a:p>
        </p:txBody>
      </p:sp>
      <p:sp>
        <p:nvSpPr>
          <p:cNvPr id="627" name="Google Shape;627;p87"/>
          <p:cNvSpPr txBox="1"/>
          <p:nvPr/>
        </p:nvSpPr>
        <p:spPr>
          <a:xfrm>
            <a:off x="4378024" y="4731157"/>
            <a:ext cx="2646600" cy="27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6658" l="0" r="-359" t="-66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628" name="Google Shape;62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4150" y="1712157"/>
            <a:ext cx="2081893" cy="5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79414" y="2573517"/>
            <a:ext cx="3108786" cy="68731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689" y="4007989"/>
            <a:ext cx="2072990" cy="70227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8"/>
          <p:cNvSpPr/>
          <p:nvPr/>
        </p:nvSpPr>
        <p:spPr>
          <a:xfrm>
            <a:off x="722870" y="1141292"/>
            <a:ext cx="342900" cy="36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88"/>
          <p:cNvSpPr txBox="1"/>
          <p:nvPr/>
        </p:nvSpPr>
        <p:spPr>
          <a:xfrm>
            <a:off x="4379389" y="1135511"/>
            <a:ext cx="390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 Compute derivatives (slopes of function) with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to the parameters</a:t>
            </a:r>
            <a:endParaRPr sz="1100"/>
          </a:p>
        </p:txBody>
      </p:sp>
      <p:sp>
        <p:nvSpPr>
          <p:cNvPr id="638" name="Google Shape;638;p88"/>
          <p:cNvSpPr txBox="1"/>
          <p:nvPr/>
        </p:nvSpPr>
        <p:spPr>
          <a:xfrm>
            <a:off x="4379389" y="3418428"/>
            <a:ext cx="329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 Update parameters according to rule</a:t>
            </a:r>
            <a:endParaRPr sz="1100"/>
          </a:p>
        </p:txBody>
      </p:sp>
      <p:sp>
        <p:nvSpPr>
          <p:cNvPr id="639" name="Google Shape;639;p88"/>
          <p:cNvSpPr txBox="1"/>
          <p:nvPr/>
        </p:nvSpPr>
        <p:spPr>
          <a:xfrm>
            <a:off x="4378024" y="4731157"/>
            <a:ext cx="10101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6658" l="0" r="-2799" t="-66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640" name="Google Shape;640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4150" y="1712157"/>
            <a:ext cx="2081893" cy="5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9414" y="2573517"/>
            <a:ext cx="3108786" cy="68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8"/>
          <p:cNvPicPr preferRelativeResize="0"/>
          <p:nvPr/>
        </p:nvPicPr>
        <p:blipFill rotWithShape="1">
          <a:blip r:embed="rId7">
            <a:alphaModFix/>
          </a:blip>
          <a:srcRect b="0" l="0" r="49917" t="0"/>
          <a:stretch/>
        </p:blipFill>
        <p:spPr>
          <a:xfrm>
            <a:off x="243324" y="1002582"/>
            <a:ext cx="3907552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8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24" y="1002582"/>
            <a:ext cx="7802128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689" y="4007989"/>
            <a:ext cx="2072990" cy="70227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90"/>
          <p:cNvSpPr/>
          <p:nvPr/>
        </p:nvSpPr>
        <p:spPr>
          <a:xfrm>
            <a:off x="722870" y="1141292"/>
            <a:ext cx="342900" cy="36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90"/>
          <p:cNvSpPr txBox="1"/>
          <p:nvPr/>
        </p:nvSpPr>
        <p:spPr>
          <a:xfrm>
            <a:off x="4379389" y="1135511"/>
            <a:ext cx="390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 Compute derivatives (slopes of function) with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to the parameters</a:t>
            </a:r>
            <a:endParaRPr sz="1100"/>
          </a:p>
        </p:txBody>
      </p:sp>
      <p:sp>
        <p:nvSpPr>
          <p:cNvPr id="657" name="Google Shape;657;p90"/>
          <p:cNvSpPr txBox="1"/>
          <p:nvPr/>
        </p:nvSpPr>
        <p:spPr>
          <a:xfrm>
            <a:off x="4379389" y="3418428"/>
            <a:ext cx="329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 Update parameters according to rule</a:t>
            </a:r>
            <a:endParaRPr sz="1100"/>
          </a:p>
        </p:txBody>
      </p:sp>
      <p:sp>
        <p:nvSpPr>
          <p:cNvPr id="658" name="Google Shape;658;p90"/>
          <p:cNvSpPr txBox="1"/>
          <p:nvPr/>
        </p:nvSpPr>
        <p:spPr>
          <a:xfrm>
            <a:off x="4378024" y="4731157"/>
            <a:ext cx="10101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6658" l="0" r="-2799" t="-66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659" name="Google Shape;659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4150" y="1712157"/>
            <a:ext cx="2081893" cy="5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9414" y="2573517"/>
            <a:ext cx="3108786" cy="68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0"/>
          <p:cNvPicPr preferRelativeResize="0"/>
          <p:nvPr/>
        </p:nvPicPr>
        <p:blipFill rotWithShape="1">
          <a:blip r:embed="rId7">
            <a:alphaModFix/>
          </a:blip>
          <a:srcRect b="0" l="0" r="49034" t="0"/>
          <a:stretch/>
        </p:blipFill>
        <p:spPr>
          <a:xfrm>
            <a:off x="243324" y="1002582"/>
            <a:ext cx="3976364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689" y="4007989"/>
            <a:ext cx="2072990" cy="70227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91"/>
          <p:cNvSpPr/>
          <p:nvPr/>
        </p:nvSpPr>
        <p:spPr>
          <a:xfrm>
            <a:off x="722870" y="1141292"/>
            <a:ext cx="342900" cy="36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91"/>
          <p:cNvSpPr txBox="1"/>
          <p:nvPr/>
        </p:nvSpPr>
        <p:spPr>
          <a:xfrm>
            <a:off x="4379389" y="1135511"/>
            <a:ext cx="390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 Compute derivatives (slopes of function) with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to the parameters</a:t>
            </a:r>
            <a:endParaRPr sz="1100"/>
          </a:p>
        </p:txBody>
      </p:sp>
      <p:sp>
        <p:nvSpPr>
          <p:cNvPr id="670" name="Google Shape;670;p91"/>
          <p:cNvSpPr txBox="1"/>
          <p:nvPr/>
        </p:nvSpPr>
        <p:spPr>
          <a:xfrm>
            <a:off x="4379389" y="3418428"/>
            <a:ext cx="329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 Update parameters according to rule</a:t>
            </a:r>
            <a:endParaRPr sz="1100"/>
          </a:p>
        </p:txBody>
      </p:sp>
      <p:sp>
        <p:nvSpPr>
          <p:cNvPr id="671" name="Google Shape;671;p91"/>
          <p:cNvSpPr txBox="1"/>
          <p:nvPr/>
        </p:nvSpPr>
        <p:spPr>
          <a:xfrm>
            <a:off x="4378024" y="4731157"/>
            <a:ext cx="10101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6658" l="0" r="-2799" t="-66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672" name="Google Shape;672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4150" y="1712157"/>
            <a:ext cx="2081893" cy="5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9414" y="2573517"/>
            <a:ext cx="3108786" cy="68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1"/>
          <p:cNvPicPr preferRelativeResize="0"/>
          <p:nvPr/>
        </p:nvPicPr>
        <p:blipFill rotWithShape="1">
          <a:blip r:embed="rId7">
            <a:alphaModFix/>
          </a:blip>
          <a:srcRect b="0" l="0" r="49917" t="0"/>
          <a:stretch/>
        </p:blipFill>
        <p:spPr>
          <a:xfrm>
            <a:off x="243324" y="1002582"/>
            <a:ext cx="3907552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24" y="1002582"/>
            <a:ext cx="7802128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9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24" y="1002582"/>
            <a:ext cx="7802128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Loss function as an o</a:t>
            </a:r>
            <a:r>
              <a:rPr lang="en"/>
              <a:t>ptimization</a:t>
            </a:r>
            <a:r>
              <a:rPr lang="en"/>
              <a:t> objective</a:t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2550125"/>
            <a:ext cx="8520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parameters that minimize the loss: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43400" y="3374175"/>
            <a:ext cx="8520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BM Plex Serif"/>
                <a:ea typeface="IBM Plex Serif"/>
                <a:cs typeface="IBM Plex Serif"/>
                <a:sym typeface="IBM Plex Serif"/>
              </a:rPr>
              <a:t>𝜙 = argmin</a:t>
            </a:r>
            <a:r>
              <a:rPr baseline="-25000" lang="en" sz="3600">
                <a:latin typeface="IBM Plex Serif"/>
                <a:ea typeface="IBM Plex Serif"/>
                <a:cs typeface="IBM Plex Serif"/>
                <a:sym typeface="IBM Plex Serif"/>
              </a:rPr>
              <a:t>𝜙</a:t>
            </a:r>
            <a:r>
              <a:rPr lang="en" sz="3600">
                <a:latin typeface="IBM Plex Serif"/>
                <a:ea typeface="IBM Plex Serif"/>
                <a:cs typeface="IBM Plex Serif"/>
                <a:sym typeface="IBM Plex Serif"/>
              </a:rPr>
              <a:t> [ </a:t>
            </a:r>
            <a:r>
              <a:rPr i="1" lang="en" sz="3600">
                <a:latin typeface="IBM Plex Serif"/>
                <a:ea typeface="IBM Plex Serif"/>
                <a:cs typeface="IBM Plex Serif"/>
                <a:sym typeface="IBM Plex Serif"/>
              </a:rPr>
              <a:t>L</a:t>
            </a:r>
            <a:r>
              <a:rPr lang="en" sz="3600">
                <a:latin typeface="IBM Plex Serif"/>
                <a:ea typeface="IBM Plex Serif"/>
                <a:cs typeface="IBM Plex Serif"/>
                <a:sym typeface="IBM Plex Serif"/>
              </a:rPr>
              <a:t>(</a:t>
            </a:r>
            <a:r>
              <a:rPr lang="en" sz="3600">
                <a:latin typeface="IBM Plex Serif"/>
                <a:ea typeface="IBM Plex Serif"/>
                <a:cs typeface="IBM Plex Serif"/>
                <a:sym typeface="IBM Plex Serif"/>
              </a:rPr>
              <a:t>𝜙) ]</a:t>
            </a:r>
            <a:endParaRPr sz="36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587" y="1045733"/>
            <a:ext cx="3524254" cy="12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24" y="1002582"/>
            <a:ext cx="7802128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689" y="4007989"/>
            <a:ext cx="2072990" cy="70227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5"/>
          <p:cNvSpPr/>
          <p:nvPr/>
        </p:nvSpPr>
        <p:spPr>
          <a:xfrm>
            <a:off x="722870" y="1141292"/>
            <a:ext cx="342900" cy="36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95"/>
          <p:cNvSpPr txBox="1"/>
          <p:nvPr/>
        </p:nvSpPr>
        <p:spPr>
          <a:xfrm>
            <a:off x="4379389" y="1135511"/>
            <a:ext cx="3908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 Compute derivatives (slopes of function) with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to the parameters</a:t>
            </a:r>
            <a:endParaRPr sz="1100"/>
          </a:p>
        </p:txBody>
      </p:sp>
      <p:sp>
        <p:nvSpPr>
          <p:cNvPr id="701" name="Google Shape;701;p95"/>
          <p:cNvSpPr txBox="1"/>
          <p:nvPr/>
        </p:nvSpPr>
        <p:spPr>
          <a:xfrm>
            <a:off x="4379389" y="3418428"/>
            <a:ext cx="329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 Update parameters according to rule</a:t>
            </a:r>
            <a:endParaRPr sz="1100"/>
          </a:p>
        </p:txBody>
      </p:sp>
      <p:sp>
        <p:nvSpPr>
          <p:cNvPr id="702" name="Google Shape;702;p95"/>
          <p:cNvSpPr txBox="1"/>
          <p:nvPr/>
        </p:nvSpPr>
        <p:spPr>
          <a:xfrm>
            <a:off x="4378024" y="4731157"/>
            <a:ext cx="10101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6658" l="0" r="-2799" t="-66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703" name="Google Shape;703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4150" y="1712157"/>
            <a:ext cx="2081893" cy="5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9414" y="2573517"/>
            <a:ext cx="3108786" cy="68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5"/>
          <p:cNvPicPr preferRelativeResize="0"/>
          <p:nvPr/>
        </p:nvPicPr>
        <p:blipFill rotWithShape="1">
          <a:blip r:embed="rId7">
            <a:alphaModFix/>
          </a:blip>
          <a:srcRect b="0" l="0" r="49917" t="0"/>
          <a:stretch/>
        </p:blipFill>
        <p:spPr>
          <a:xfrm>
            <a:off x="243324" y="1002582"/>
            <a:ext cx="3907552" cy="39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Line search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Non-convex case. </a:t>
            </a:r>
            <a:r>
              <a:rPr lang="en"/>
              <a:t>Gabor model</a:t>
            </a:r>
            <a:endParaRPr/>
          </a:p>
        </p:txBody>
      </p:sp>
      <p:pic>
        <p:nvPicPr>
          <p:cNvPr id="712" name="Google Shape;71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1042056"/>
            <a:ext cx="5829303" cy="5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0" y="1725850"/>
            <a:ext cx="8097399" cy="29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Gabor model</a:t>
            </a:r>
            <a:endParaRPr/>
          </a:p>
        </p:txBody>
      </p:sp>
      <p:pic>
        <p:nvPicPr>
          <p:cNvPr id="719" name="Google Shape;71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1042056"/>
            <a:ext cx="5829303" cy="5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483" y="1833223"/>
            <a:ext cx="3793068" cy="271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7215" y="4431086"/>
            <a:ext cx="2389570" cy="63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2425" y="1833225"/>
            <a:ext cx="2956800" cy="27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397" y="1"/>
            <a:ext cx="50792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9"/>
          <p:cNvSpPr txBox="1"/>
          <p:nvPr>
            <p:ph idx="1" type="body"/>
          </p:nvPr>
        </p:nvSpPr>
        <p:spPr>
          <a:xfrm>
            <a:off x="5115250" y="522975"/>
            <a:ext cx="36834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Gradient descent gets to the global minimum if we start in the right “valley”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Otherwise, descent to a local minimum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Or get stuck near a saddle point</a:t>
            </a:r>
            <a:endParaRPr/>
          </a:p>
        </p:txBody>
      </p:sp>
      <p:pic>
        <p:nvPicPr>
          <p:cNvPr id="733" name="Google Shape;733;p99"/>
          <p:cNvPicPr preferRelativeResize="0"/>
          <p:nvPr/>
        </p:nvPicPr>
        <p:blipFill rotWithShape="1">
          <a:blip r:embed="rId3">
            <a:alphaModFix/>
          </a:blip>
          <a:srcRect b="0" l="0" r="49106" t="0"/>
          <a:stretch/>
        </p:blipFill>
        <p:spPr>
          <a:xfrm>
            <a:off x="147487" y="153296"/>
            <a:ext cx="4540158" cy="487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0"/>
          <p:cNvSpPr txBox="1"/>
          <p:nvPr>
            <p:ph idx="1" type="body"/>
          </p:nvPr>
        </p:nvSpPr>
        <p:spPr>
          <a:xfrm>
            <a:off x="5115250" y="419550"/>
            <a:ext cx="3522300" cy="4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r>
              <a:rPr b="1" lang="en"/>
              <a:t>:  add noise!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Stochastic gradient descent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Compute gradient based on only a subset of points – a </a:t>
            </a:r>
            <a:r>
              <a:rPr lang="en">
                <a:solidFill>
                  <a:schemeClr val="dk2"/>
                </a:solidFill>
              </a:rPr>
              <a:t>mini-batch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Work through dataset sampling without replacement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One pass though the data is called an </a:t>
            </a:r>
            <a:r>
              <a:rPr lang="en">
                <a:solidFill>
                  <a:schemeClr val="dk2"/>
                </a:solidFill>
              </a:rPr>
              <a:t>epoch</a:t>
            </a:r>
            <a:r>
              <a:rPr lang="en"/>
              <a:t> </a:t>
            </a:r>
            <a:endParaRPr/>
          </a:p>
        </p:txBody>
      </p:sp>
      <p:pic>
        <p:nvPicPr>
          <p:cNvPr id="739" name="Google Shape;739;p100"/>
          <p:cNvPicPr preferRelativeResize="0"/>
          <p:nvPr/>
        </p:nvPicPr>
        <p:blipFill rotWithShape="1">
          <a:blip r:embed="rId3">
            <a:alphaModFix/>
          </a:blip>
          <a:srcRect b="0" l="0" r="49106" t="0"/>
          <a:stretch/>
        </p:blipFill>
        <p:spPr>
          <a:xfrm>
            <a:off x="147487" y="153296"/>
            <a:ext cx="4540158" cy="487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1"/>
          <p:cNvSpPr txBox="1"/>
          <p:nvPr>
            <p:ph idx="1" type="body"/>
          </p:nvPr>
        </p:nvSpPr>
        <p:spPr>
          <a:xfrm>
            <a:off x="5115261" y="419549"/>
            <a:ext cx="3400200" cy="4213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249" l="-2789" r="0" t="-180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 </a:t>
            </a:r>
            <a:endParaRPr/>
          </a:p>
        </p:txBody>
      </p:sp>
      <p:pic>
        <p:nvPicPr>
          <p:cNvPr id="745" name="Google Shape;745;p101"/>
          <p:cNvPicPr preferRelativeResize="0"/>
          <p:nvPr/>
        </p:nvPicPr>
        <p:blipFill rotWithShape="1">
          <a:blip r:embed="rId4">
            <a:alphaModFix/>
          </a:blip>
          <a:srcRect b="0" l="0" r="49106" t="0"/>
          <a:stretch/>
        </p:blipFill>
        <p:spPr>
          <a:xfrm>
            <a:off x="147487" y="153296"/>
            <a:ext cx="4540158" cy="487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4099" y="3262623"/>
            <a:ext cx="3162412" cy="69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4099" y="1853140"/>
            <a:ext cx="3162409" cy="75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3" name="Google Shape;753;p10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754" name="Google Shape;75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87" y="153296"/>
            <a:ext cx="8921210" cy="487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0696" y="-9072"/>
            <a:ext cx="4714308" cy="515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338" y="152400"/>
            <a:ext cx="4071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4"/>
          <p:cNvSpPr txBox="1"/>
          <p:nvPr>
            <p:ph idx="1" type="body"/>
          </p:nvPr>
        </p:nvSpPr>
        <p:spPr>
          <a:xfrm>
            <a:off x="471500" y="1026925"/>
            <a:ext cx="7758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Can escape from local minima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Adds noise, but still sensible updates as based on part of data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Uses all data equally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Less computationally expensive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Seems to find better solutions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Doesn’t converge in traditional sense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Learning rate schedule – decrease learning rate over time</a:t>
            </a:r>
            <a:endParaRPr/>
          </a:p>
        </p:txBody>
      </p:sp>
      <p:sp>
        <p:nvSpPr>
          <p:cNvPr id="765" name="Google Shape;765;p10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of SGD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Momentum</a:t>
            </a:r>
            <a:endParaRPr sz="2500"/>
          </a:p>
        </p:txBody>
      </p:sp>
      <p:pic>
        <p:nvPicPr>
          <p:cNvPr id="771" name="Google Shape;77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75" y="1142925"/>
            <a:ext cx="5579651" cy="29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05"/>
          <p:cNvSpPr txBox="1"/>
          <p:nvPr/>
        </p:nvSpPr>
        <p:spPr>
          <a:xfrm>
            <a:off x="499975" y="4528575"/>
            <a:ext cx="7959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Goh, </a:t>
            </a:r>
            <a:r>
              <a:rPr i="1"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Why momentum really works</a:t>
            </a:r>
            <a:endParaRPr i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6"/>
          <p:cNvSpPr txBox="1"/>
          <p:nvPr>
            <p:ph idx="1" type="body"/>
          </p:nvPr>
        </p:nvSpPr>
        <p:spPr>
          <a:xfrm>
            <a:off x="311700" y="1026925"/>
            <a:ext cx="60750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Weighted sum of this gradient and previous gradient</a:t>
            </a:r>
            <a:endParaRPr/>
          </a:p>
        </p:txBody>
      </p:sp>
      <p:pic>
        <p:nvPicPr>
          <p:cNvPr id="778" name="Google Shape;778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025" y="2230351"/>
            <a:ext cx="4691723" cy="1295976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6"/>
          <p:cNvSpPr txBox="1"/>
          <p:nvPr>
            <p:ph type="title"/>
          </p:nvPr>
        </p:nvSpPr>
        <p:spPr>
          <a:xfrm>
            <a:off x="311700" y="216425"/>
            <a:ext cx="8520600" cy="55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Momentum</a:t>
            </a:r>
            <a:endParaRPr sz="25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7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785" name="Google Shape;78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510778"/>
            <a:ext cx="7978144" cy="436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08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916310" y="1268016"/>
            <a:ext cx="6974425" cy="3536677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08"/>
          <p:cNvSpPr txBox="1"/>
          <p:nvPr>
            <p:ph type="title"/>
          </p:nvPr>
        </p:nvSpPr>
        <p:spPr>
          <a:xfrm>
            <a:off x="311700" y="216425"/>
            <a:ext cx="8520600" cy="55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Adaptive moment estimation. Adam</a:t>
            </a:r>
            <a:endParaRPr sz="25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9"/>
          <p:cNvSpPr txBox="1"/>
          <p:nvPr>
            <p:ph idx="1" type="body"/>
          </p:nvPr>
        </p:nvSpPr>
        <p:spPr>
          <a:xfrm>
            <a:off x="471500" y="1026916"/>
            <a:ext cx="5915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Measure mean and pointwise squared gradient</a:t>
            </a:r>
            <a:endParaRPr/>
          </a:p>
        </p:txBody>
      </p:sp>
      <p:pic>
        <p:nvPicPr>
          <p:cNvPr id="797" name="Google Shape;79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476" y="1875115"/>
            <a:ext cx="1767456" cy="126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181" y="3913094"/>
            <a:ext cx="3009621" cy="55496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09"/>
          <p:cNvSpPr txBox="1"/>
          <p:nvPr>
            <p:ph idx="1" type="body"/>
          </p:nvPr>
        </p:nvSpPr>
        <p:spPr>
          <a:xfrm>
            <a:off x="471500" y="3295116"/>
            <a:ext cx="5915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Normalize:</a:t>
            </a:r>
            <a:endParaRPr/>
          </a:p>
        </p:txBody>
      </p:sp>
      <p:sp>
        <p:nvSpPr>
          <p:cNvPr id="800" name="Google Shape;800;p109"/>
          <p:cNvSpPr txBox="1"/>
          <p:nvPr>
            <p:ph type="title"/>
          </p:nvPr>
        </p:nvSpPr>
        <p:spPr>
          <a:xfrm>
            <a:off x="311700" y="216425"/>
            <a:ext cx="8520600" cy="55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Normalized gradients</a:t>
            </a:r>
            <a:endParaRPr sz="25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476" y="1875115"/>
            <a:ext cx="1767456" cy="126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181" y="3913094"/>
            <a:ext cx="3009621" cy="55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1028" y="1720925"/>
            <a:ext cx="1597643" cy="86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8332" y="2746554"/>
            <a:ext cx="1440338" cy="85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6674" y="3803412"/>
            <a:ext cx="1911997" cy="774328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10"/>
          <p:cNvSpPr txBox="1"/>
          <p:nvPr>
            <p:ph idx="1" type="body"/>
          </p:nvPr>
        </p:nvSpPr>
        <p:spPr>
          <a:xfrm>
            <a:off x="471500" y="1026916"/>
            <a:ext cx="5915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Measure mean and pointwise squared gradient</a:t>
            </a:r>
            <a:endParaRPr/>
          </a:p>
        </p:txBody>
      </p:sp>
      <p:sp>
        <p:nvSpPr>
          <p:cNvPr id="811" name="Google Shape;811;p110"/>
          <p:cNvSpPr txBox="1"/>
          <p:nvPr>
            <p:ph idx="1" type="body"/>
          </p:nvPr>
        </p:nvSpPr>
        <p:spPr>
          <a:xfrm>
            <a:off x="471500" y="3295116"/>
            <a:ext cx="5915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Normalize:</a:t>
            </a:r>
            <a:endParaRPr/>
          </a:p>
        </p:txBody>
      </p:sp>
      <p:sp>
        <p:nvSpPr>
          <p:cNvPr id="812" name="Google Shape;812;p110"/>
          <p:cNvSpPr txBox="1"/>
          <p:nvPr>
            <p:ph type="title"/>
          </p:nvPr>
        </p:nvSpPr>
        <p:spPr>
          <a:xfrm>
            <a:off x="311700" y="216425"/>
            <a:ext cx="8520600" cy="55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Normalized gradients</a:t>
            </a:r>
            <a:endParaRPr sz="25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476" y="1875115"/>
            <a:ext cx="1767456" cy="126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181" y="3913094"/>
            <a:ext cx="3009621" cy="55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11"/>
          <p:cNvPicPr preferRelativeResize="0"/>
          <p:nvPr/>
        </p:nvPicPr>
        <p:blipFill rotWithShape="1">
          <a:blip r:embed="rId5">
            <a:alphaModFix/>
          </a:blip>
          <a:srcRect b="0" l="-115" r="49974" t="50000"/>
          <a:stretch/>
        </p:blipFill>
        <p:spPr>
          <a:xfrm>
            <a:off x="5086235" y="1740946"/>
            <a:ext cx="3320037" cy="335769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11"/>
          <p:cNvSpPr txBox="1"/>
          <p:nvPr>
            <p:ph idx="1" type="body"/>
          </p:nvPr>
        </p:nvSpPr>
        <p:spPr>
          <a:xfrm>
            <a:off x="471500" y="1026925"/>
            <a:ext cx="5511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Measure mean and pointwise squared gradient</a:t>
            </a:r>
            <a:endParaRPr/>
          </a:p>
        </p:txBody>
      </p:sp>
      <p:sp>
        <p:nvSpPr>
          <p:cNvPr id="821" name="Google Shape;821;p111"/>
          <p:cNvSpPr txBox="1"/>
          <p:nvPr>
            <p:ph idx="1" type="body"/>
          </p:nvPr>
        </p:nvSpPr>
        <p:spPr>
          <a:xfrm>
            <a:off x="471500" y="3295125"/>
            <a:ext cx="4844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Normalize:</a:t>
            </a:r>
            <a:endParaRPr/>
          </a:p>
        </p:txBody>
      </p:sp>
      <p:sp>
        <p:nvSpPr>
          <p:cNvPr id="822" name="Google Shape;822;p111"/>
          <p:cNvSpPr txBox="1"/>
          <p:nvPr>
            <p:ph type="title"/>
          </p:nvPr>
        </p:nvSpPr>
        <p:spPr>
          <a:xfrm>
            <a:off x="311700" y="216425"/>
            <a:ext cx="8520600" cy="55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Normalized gradients</a:t>
            </a:r>
            <a:endParaRPr sz="25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500" y="1060525"/>
            <a:ext cx="3386076" cy="116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9500" y="2579575"/>
            <a:ext cx="1735648" cy="100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1247" y="4060079"/>
            <a:ext cx="2704093" cy="565973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12"/>
          <p:cNvSpPr txBox="1"/>
          <p:nvPr>
            <p:ph idx="1" type="body"/>
          </p:nvPr>
        </p:nvSpPr>
        <p:spPr>
          <a:xfrm>
            <a:off x="628650" y="1229850"/>
            <a:ext cx="3561000" cy="3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mean and pointwise squared gradients with momentum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Moderate near start of the sequence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en"/>
              <a:t>Update the parameters</a:t>
            </a:r>
            <a:endParaRPr/>
          </a:p>
        </p:txBody>
      </p:sp>
      <p:sp>
        <p:nvSpPr>
          <p:cNvPr id="831" name="Google Shape;831;p112"/>
          <p:cNvSpPr txBox="1"/>
          <p:nvPr>
            <p:ph type="title"/>
          </p:nvPr>
        </p:nvSpPr>
        <p:spPr>
          <a:xfrm>
            <a:off x="311700" y="216425"/>
            <a:ext cx="8520600" cy="55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Normalized gradients</a:t>
            </a:r>
            <a:endParaRPr sz="25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113"/>
          <p:cNvPicPr preferRelativeResize="0"/>
          <p:nvPr/>
        </p:nvPicPr>
        <p:blipFill rotWithShape="1">
          <a:blip r:embed="rId3">
            <a:alphaModFix/>
          </a:blip>
          <a:srcRect b="0" l="-120" r="119" t="50000"/>
          <a:stretch/>
        </p:blipFill>
        <p:spPr>
          <a:xfrm>
            <a:off x="916310" y="1268016"/>
            <a:ext cx="6974425" cy="3536677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13"/>
          <p:cNvSpPr txBox="1"/>
          <p:nvPr>
            <p:ph type="title"/>
          </p:nvPr>
        </p:nvSpPr>
        <p:spPr>
          <a:xfrm>
            <a:off x="311700" y="216425"/>
            <a:ext cx="8520600" cy="55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Adaptive moment estimation. Adam</a:t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tdefender">
  <a:themeElements>
    <a:clrScheme name="Simple Dark">
      <a:dk1>
        <a:srgbClr val="FFFFFF"/>
      </a:dk1>
      <a:lt1>
        <a:srgbClr val="000000"/>
      </a:lt1>
      <a:dk2>
        <a:srgbClr val="006EFF"/>
      </a:dk2>
      <a:lt2>
        <a:srgbClr val="FFFFFF"/>
      </a:lt2>
      <a:accent1>
        <a:srgbClr val="006DFF"/>
      </a:accent1>
      <a:accent2>
        <a:srgbClr val="FF0000"/>
      </a:accent2>
      <a:accent3>
        <a:srgbClr val="F2F2F2"/>
      </a:accent3>
      <a:accent4>
        <a:srgbClr val="ECECEC"/>
      </a:accent4>
      <a:accent5>
        <a:srgbClr val="E5E5E5"/>
      </a:accent5>
      <a:accent6>
        <a:srgbClr val="B2B2B2"/>
      </a:accent6>
      <a:hlink>
        <a:srgbClr val="006EFF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